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1"/>
  </p:notesMasterIdLst>
  <p:handoutMasterIdLst>
    <p:handoutMasterId r:id="rId32"/>
  </p:handoutMasterIdLst>
  <p:sldIdLst>
    <p:sldId id="334" r:id="rId2"/>
    <p:sldId id="259" r:id="rId3"/>
    <p:sldId id="335" r:id="rId4"/>
    <p:sldId id="336" r:id="rId5"/>
    <p:sldId id="337" r:id="rId6"/>
    <p:sldId id="391" r:id="rId7"/>
    <p:sldId id="338" r:id="rId8"/>
    <p:sldId id="376" r:id="rId9"/>
    <p:sldId id="377" r:id="rId10"/>
    <p:sldId id="371" r:id="rId11"/>
    <p:sldId id="339" r:id="rId12"/>
    <p:sldId id="380" r:id="rId13"/>
    <p:sldId id="404" r:id="rId14"/>
    <p:sldId id="405" r:id="rId15"/>
    <p:sldId id="390" r:id="rId16"/>
    <p:sldId id="406" r:id="rId17"/>
    <p:sldId id="407" r:id="rId18"/>
    <p:sldId id="411" r:id="rId19"/>
    <p:sldId id="408" r:id="rId20"/>
    <p:sldId id="394" r:id="rId21"/>
    <p:sldId id="389" r:id="rId22"/>
    <p:sldId id="397" r:id="rId23"/>
    <p:sldId id="409" r:id="rId24"/>
    <p:sldId id="400" r:id="rId25"/>
    <p:sldId id="353" r:id="rId26"/>
    <p:sldId id="401" r:id="rId27"/>
    <p:sldId id="402" r:id="rId28"/>
    <p:sldId id="403" r:id="rId29"/>
    <p:sldId id="410" r:id="rId30"/>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hil Sarvasiddhy" initials="AS" lastIdx="1" clrIdx="0">
    <p:extLst>
      <p:ext uri="{19B8F6BF-5375-455C-9EA6-DF929625EA0E}">
        <p15:presenceInfo xmlns:p15="http://schemas.microsoft.com/office/powerpoint/2012/main" userId="63a1baf370071c6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E5929"/>
    <a:srgbClr val="000000"/>
    <a:srgbClr val="655950"/>
    <a:srgbClr val="203324"/>
    <a:srgbClr val="008000"/>
    <a:srgbClr val="A4E079"/>
    <a:srgbClr val="92D95F"/>
    <a:srgbClr val="C48600"/>
    <a:srgbClr val="D8F799"/>
    <a:srgbClr val="E6DC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3862F2-32F0-DDC3-D882-D6078EA0C237}" v="55" dt="2024-05-01T20:59:14.194"/>
    <p1510:client id="{1169E0D5-7FA5-2456-9D0D-F4080338DA63}" v="1" dt="2024-05-02T20:17:51.489"/>
    <p1510:client id="{3446312E-9634-5772-1874-1D620C876CA2}" v="4" dt="2024-05-02T20:37:06.241"/>
    <p1510:client id="{56BED6FF-4A9C-2E51-9178-803DE12191D9}" v="47" dt="2024-05-02T22:33:24.341"/>
    <p1510:client id="{7815494E-9C5F-C730-34B2-67AB8781FBC9}" v="4" dt="2024-05-03T02:21:13.086"/>
    <p1510:client id="{9B6D9EE0-8A72-D40D-C426-D2AE0AC763F6}" v="381" dt="2024-05-02T20:22:51.841"/>
    <p1510:client id="{CE975644-2794-2147-A93B-608D2DD81A0F}" v="31" dt="2024-05-02T20:44:53.014"/>
    <p1510:client id="{E6CC4F98-F69B-D2D9-BC7A-55A5C6A5BF66}" v="161" dt="2024-05-02T20:30:38.207"/>
  </p1510:revLst>
</p1510:revInfo>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68" autoAdjust="0"/>
    <p:restoredTop sz="95070" autoAdjust="0"/>
  </p:normalViewPr>
  <p:slideViewPr>
    <p:cSldViewPr>
      <p:cViewPr varScale="1">
        <p:scale>
          <a:sx n="117" d="100"/>
          <a:sy n="117" d="100"/>
        </p:scale>
        <p:origin x="384" y="17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29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r>
              <a:rPr lang="en-US" dirty="0">
                <a:solidFill>
                  <a:srgbClr val="7030A0"/>
                </a:solidFill>
              </a:rPr>
              <a:t>Count of articles</a:t>
            </a:r>
          </a:p>
        </c:rich>
      </c:tx>
      <c:overlay val="0"/>
      <c:spPr>
        <a:solidFill>
          <a:srgbClr val="F0CFFE">
            <a:alpha val="59608"/>
          </a:srgbClr>
        </a:solid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manualLayout>
          <c:layoutTarget val="inner"/>
          <c:xMode val="edge"/>
          <c:yMode val="edge"/>
          <c:x val="4.9080462598425197E-2"/>
          <c:y val="0.1181637936794642"/>
          <c:w val="0.92195509350393701"/>
          <c:h val="0.65072560072811991"/>
        </c:manualLayout>
      </c:layout>
      <c:lineChart>
        <c:grouping val="standard"/>
        <c:varyColors val="0"/>
        <c:ser>
          <c:idx val="0"/>
          <c:order val="0"/>
          <c:tx>
            <c:strRef>
              <c:f>Sheet1!$B$1</c:f>
              <c:strCache>
                <c:ptCount val="1"/>
                <c:pt idx="0">
                  <c:v>Count of articles</c:v>
                </c:pt>
              </c:strCache>
            </c:strRef>
          </c:tx>
          <c:spPr>
            <a:ln w="38100" cap="flat" cmpd="dbl" algn="ctr">
              <a:solidFill>
                <a:schemeClr val="accent1"/>
              </a:solidFill>
              <a:miter lim="800000"/>
            </a:ln>
            <a:effectLst/>
          </c:spPr>
          <c:marker>
            <c:symbol val="none"/>
          </c:marker>
          <c:dLbls>
            <c:delete val="1"/>
          </c:dLbls>
          <c:trendline>
            <c:spPr>
              <a:ln w="12700" cap="rnd">
                <a:noFill/>
              </a:ln>
              <a:effectLst/>
            </c:spPr>
            <c:trendlineType val="exp"/>
            <c:dispRSqr val="0"/>
            <c:dispEq val="0"/>
          </c:trendline>
          <c:cat>
            <c:numRef>
              <c:f>Sheet1!$A$2:$A$19</c:f>
              <c:numCache>
                <c:formatCode>m/d/yy</c:formatCode>
                <c:ptCount val="18"/>
                <c:pt idx="0">
                  <c:v>44044</c:v>
                </c:pt>
                <c:pt idx="1">
                  <c:v>44105</c:v>
                </c:pt>
                <c:pt idx="2">
                  <c:v>44287</c:v>
                </c:pt>
                <c:pt idx="3">
                  <c:v>44652</c:v>
                </c:pt>
                <c:pt idx="4">
                  <c:v>44743</c:v>
                </c:pt>
                <c:pt idx="5">
                  <c:v>44958</c:v>
                </c:pt>
                <c:pt idx="6">
                  <c:v>44986</c:v>
                </c:pt>
                <c:pt idx="7">
                  <c:v>45017</c:v>
                </c:pt>
                <c:pt idx="8">
                  <c:v>45047</c:v>
                </c:pt>
                <c:pt idx="9">
                  <c:v>45078</c:v>
                </c:pt>
                <c:pt idx="10">
                  <c:v>45108</c:v>
                </c:pt>
                <c:pt idx="11">
                  <c:v>45139</c:v>
                </c:pt>
                <c:pt idx="12">
                  <c:v>45170</c:v>
                </c:pt>
                <c:pt idx="13">
                  <c:v>45200</c:v>
                </c:pt>
                <c:pt idx="14">
                  <c:v>45231</c:v>
                </c:pt>
                <c:pt idx="15">
                  <c:v>45261</c:v>
                </c:pt>
                <c:pt idx="16">
                  <c:v>45292</c:v>
                </c:pt>
                <c:pt idx="17">
                  <c:v>45323</c:v>
                </c:pt>
              </c:numCache>
            </c:numRef>
          </c:cat>
          <c:val>
            <c:numRef>
              <c:f>Sheet1!$B$2:$B$19</c:f>
              <c:numCache>
                <c:formatCode>General</c:formatCode>
                <c:ptCount val="18"/>
                <c:pt idx="0">
                  <c:v>1</c:v>
                </c:pt>
                <c:pt idx="1">
                  <c:v>1</c:v>
                </c:pt>
                <c:pt idx="2">
                  <c:v>1</c:v>
                </c:pt>
                <c:pt idx="3">
                  <c:v>2</c:v>
                </c:pt>
                <c:pt idx="4">
                  <c:v>1</c:v>
                </c:pt>
                <c:pt idx="5">
                  <c:v>2</c:v>
                </c:pt>
                <c:pt idx="6">
                  <c:v>2</c:v>
                </c:pt>
                <c:pt idx="7">
                  <c:v>4</c:v>
                </c:pt>
                <c:pt idx="8">
                  <c:v>2</c:v>
                </c:pt>
                <c:pt idx="9">
                  <c:v>7</c:v>
                </c:pt>
                <c:pt idx="10">
                  <c:v>11</c:v>
                </c:pt>
                <c:pt idx="11">
                  <c:v>23</c:v>
                </c:pt>
                <c:pt idx="12">
                  <c:v>10</c:v>
                </c:pt>
                <c:pt idx="13">
                  <c:v>5</c:v>
                </c:pt>
                <c:pt idx="14">
                  <c:v>14</c:v>
                </c:pt>
                <c:pt idx="15">
                  <c:v>6</c:v>
                </c:pt>
                <c:pt idx="16">
                  <c:v>38</c:v>
                </c:pt>
                <c:pt idx="17">
                  <c:v>25</c:v>
                </c:pt>
              </c:numCache>
            </c:numRef>
          </c:val>
          <c:smooth val="0"/>
          <c:extLst>
            <c:ext xmlns:c16="http://schemas.microsoft.com/office/drawing/2014/chart" uri="{C3380CC4-5D6E-409C-BE32-E72D297353CC}">
              <c16:uniqueId val="{00000001-75DB-4619-BCE3-85EE0AEB24E3}"/>
            </c:ext>
          </c:extLst>
        </c:ser>
        <c:dLbls>
          <c:dLblPos val="ctr"/>
          <c:showLegendKey val="0"/>
          <c:showVal val="1"/>
          <c:showCatName val="0"/>
          <c:showSerName val="0"/>
          <c:showPercent val="0"/>
          <c:showBubbleSize val="0"/>
        </c:dLbls>
        <c:smooth val="0"/>
        <c:axId val="659815423"/>
        <c:axId val="695494799"/>
      </c:lineChart>
      <c:catAx>
        <c:axId val="659815423"/>
        <c:scaling>
          <c:orientation val="minMax"/>
          <c:min val="1"/>
        </c:scaling>
        <c:delete val="0"/>
        <c:axPos val="b"/>
        <c:majorGridlines>
          <c:spPr>
            <a:ln w="9525" cap="flat" cmpd="sng" algn="ctr">
              <a:solidFill>
                <a:schemeClr val="tx1">
                  <a:lumMod val="15000"/>
                  <a:lumOff val="85000"/>
                  <a:alpha val="32000"/>
                </a:schemeClr>
              </a:solidFill>
              <a:round/>
            </a:ln>
            <a:effectLst/>
          </c:spPr>
        </c:majorGridlines>
        <c:numFmt formatCode="mm/yy" sourceLinked="0"/>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1400" b="1" i="0" u="none" strike="noStrike" kern="1200" baseline="0">
                <a:solidFill>
                  <a:schemeClr val="accent1">
                    <a:lumMod val="75000"/>
                  </a:schemeClr>
                </a:solidFill>
                <a:latin typeface="+mn-lt"/>
                <a:ea typeface="+mn-ea"/>
                <a:cs typeface="+mn-cs"/>
              </a:defRPr>
            </a:pPr>
            <a:endParaRPr lang="en-US"/>
          </a:p>
        </c:txPr>
        <c:crossAx val="695494799"/>
        <c:crosses val="autoZero"/>
        <c:auto val="0"/>
        <c:lblAlgn val="ctr"/>
        <c:lblOffset val="100"/>
        <c:tickLblSkip val="2"/>
        <c:noMultiLvlLbl val="1"/>
      </c:catAx>
      <c:valAx>
        <c:axId val="695494799"/>
        <c:scaling>
          <c:orientation val="minMax"/>
        </c:scaling>
        <c:delete val="0"/>
        <c:axPos val="l"/>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1400" b="1" i="0" u="none" strike="noStrike" kern="1200" baseline="0">
                <a:solidFill>
                  <a:schemeClr val="bg2">
                    <a:lumMod val="10000"/>
                  </a:schemeClr>
                </a:solidFill>
                <a:latin typeface="+mn-lt"/>
                <a:ea typeface="+mn-ea"/>
                <a:cs typeface="+mn-cs"/>
              </a:defRPr>
            </a:pPr>
            <a:endParaRPr lang="en-US"/>
          </a:p>
        </c:txPr>
        <c:crossAx val="6598154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7">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38100" cap="flat" cmpd="dbl" algn="ctr">
        <a:solidFill>
          <a:schemeClr val="phClr"/>
        </a:solidFill>
        <a:miter lim="800000"/>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lt1"/>
        </a:solidFill>
        <a:round/>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tx1">
            <a:lumMod val="35000"/>
            <a:lumOff val="65000"/>
          </a:schemeClr>
        </a:solidFill>
      </a:ln>
    </cs:spPr>
  </cs:dropLine>
  <cs:errorBar>
    <cs:lnRef idx="0"/>
    <cs:fillRef idx="0"/>
    <cs:effectRef idx="0"/>
    <cs:fontRef idx="minor">
      <a:schemeClr val="tx1"/>
    </cs:fontRef>
    <cs:spPr>
      <a:ln w="9525">
        <a:solidFill>
          <a:schemeClr val="tx1">
            <a:lumMod val="65000"/>
            <a:lumOff val="35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alpha val="32000"/>
          </a:schemeClr>
        </a:solidFill>
        <a:round/>
      </a:ln>
    </cs:spPr>
  </cs:gridlineMajor>
  <cs:gridlineMinor>
    <cs:lnRef idx="0"/>
    <cs:fillRef idx="0"/>
    <cs:effectRef idx="0"/>
    <cs:fontRef idx="minor">
      <a:schemeClr val="tx1"/>
    </cs:fontRef>
    <cs:spPr>
      <a:ln>
        <a:solidFill>
          <a:schemeClr val="tx1">
            <a:lumMod val="5000"/>
            <a:lumOff val="95000"/>
            <a:alpha val="32000"/>
          </a:schemeClr>
        </a:solidFill>
      </a:ln>
    </cs:spPr>
  </cs:gridlineMinor>
  <cs:hiLoLine>
    <cs:lnRef idx="0"/>
    <cs:fillRef idx="0"/>
    <cs:effectRef idx="0"/>
    <cs:fontRef idx="minor">
      <a:schemeClr val="tx1"/>
    </cs:fontRef>
    <cs:spPr>
      <a:ln w="9525">
        <a:solidFill>
          <a:schemeClr val="tx1"/>
        </a:solidFill>
      </a:ln>
    </cs:spPr>
  </cs:hiLoLine>
  <cs:leaderLine>
    <cs:lnRef idx="0"/>
    <cs:fillRef idx="0"/>
    <cs:effectRef idx="0"/>
    <cs:fontRef idx="minor">
      <a:schemeClr val="tx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spPr>
      <a:ln w="3175" cap="flat" cmpd="sng" algn="ctr">
        <a:solidFill>
          <a:schemeClr val="tx1">
            <a:lumMod val="15000"/>
            <a:lumOff val="85000"/>
          </a:schemeClr>
        </a:solidFill>
        <a:round/>
        <a:tailEnd type="none" w="med" len="lg"/>
      </a:ln>
    </cs:spPr>
    <cs:defRPr sz="1197" kern="1200"/>
  </cs:seriesAxis>
  <cs:seriesLine>
    <cs:lnRef idx="0"/>
    <cs:fillRef idx="0"/>
    <cs:effectRef idx="0"/>
    <cs:fontRef idx="minor">
      <a:schemeClr val="tx1"/>
    </cs:fontRef>
    <cs:spPr>
      <a:ln w="9525">
        <a:solidFill>
          <a:schemeClr val="tx1">
            <a:lumMod val="35000"/>
            <a:lumOff val="65000"/>
          </a:schemeClr>
        </a:solidFill>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tx1"/>
    </cs:fontRef>
    <cs:spPr>
      <a:ln w="12700" cap="rnd"/>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1197" kern="1200"/>
  </cs:valueAxis>
  <cs:wall>
    <cs:lnRef idx="0"/>
    <cs:fillRef idx="0"/>
    <cs:effectRef idx="0"/>
    <cs:fontRef idx="minor">
      <a:schemeClr val="tx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g"/><Relationship Id="rId1" Type="http://schemas.openxmlformats.org/officeDocument/2006/relationships/image" Target="../media/image17.jpeg"/><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g"/><Relationship Id="rId1" Type="http://schemas.openxmlformats.org/officeDocument/2006/relationships/image" Target="../media/image17.jpeg"/><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A0C5FB-E74F-4374-9A21-094842ECF9B3}" type="doc">
      <dgm:prSet loTypeId="urn:microsoft.com/office/officeart/2008/layout/PictureGrid" loCatId="picture" qsTypeId="urn:microsoft.com/office/officeart/2005/8/quickstyle/simple1" qsCatId="simple" csTypeId="urn:microsoft.com/office/officeart/2005/8/colors/colorful3" csCatId="colorful" phldr="1"/>
      <dgm:spPr/>
      <dgm:t>
        <a:bodyPr/>
        <a:lstStyle/>
        <a:p>
          <a:endParaRPr lang="en-US"/>
        </a:p>
      </dgm:t>
    </dgm:pt>
    <dgm:pt modelId="{E6A37A32-4FDB-4160-8224-649A61B9B7FA}">
      <dgm:prSet phldrT="[Text]"/>
      <dgm:spPr/>
      <dgm:t>
        <a:bodyPr/>
        <a:lstStyle/>
        <a:p>
          <a:pPr rtl="0"/>
          <a:r>
            <a:rPr lang="en-US" noProof="1"/>
            <a:t>Baba Akhil Sarvasiddhy</a:t>
          </a:r>
          <a:br>
            <a:rPr lang="en-US" noProof="1"/>
          </a:br>
          <a:r>
            <a:rPr lang="en-US" noProof="1">
              <a:latin typeface="Calibri"/>
            </a:rPr>
            <a:t>Product Owner</a:t>
          </a:r>
          <a:endParaRPr lang="en-US" noProof="1"/>
        </a:p>
      </dgm:t>
    </dgm:pt>
    <dgm:pt modelId="{FBC227AB-04B5-4E02-B9C8-CE059397AE6F}" type="parTrans" cxnId="{261139F4-D2EA-421C-B10D-3618FDDE855E}">
      <dgm:prSet/>
      <dgm:spPr/>
      <dgm:t>
        <a:bodyPr/>
        <a:lstStyle/>
        <a:p>
          <a:endParaRPr lang="en-US"/>
        </a:p>
      </dgm:t>
    </dgm:pt>
    <dgm:pt modelId="{B8DCDEB4-DADC-41EF-B582-800BCBDD8234}" type="sibTrans" cxnId="{261139F4-D2EA-421C-B10D-3618FDDE855E}">
      <dgm:prSet/>
      <dgm:spPr/>
      <dgm:t>
        <a:bodyPr/>
        <a:lstStyle/>
        <a:p>
          <a:endParaRPr lang="en-US"/>
        </a:p>
      </dgm:t>
    </dgm:pt>
    <dgm:pt modelId="{EF1FAB9C-EEAC-458E-8DA1-803B62CC2AD6}">
      <dgm:prSet phldrT="[Text]"/>
      <dgm:spPr/>
      <dgm:t>
        <a:bodyPr/>
        <a:lstStyle/>
        <a:p>
          <a:pPr rtl="0"/>
          <a:r>
            <a:rPr lang="en-US" noProof="1">
              <a:latin typeface="Calibri"/>
            </a:rPr>
            <a:t>Davon Carvalho</a:t>
          </a:r>
          <a:br>
            <a:rPr lang="en-US" noProof="1"/>
          </a:br>
          <a:r>
            <a:rPr lang="en-US" noProof="1"/>
            <a:t>Developer</a:t>
          </a:r>
          <a:endParaRPr lang="en-US" noProof="1">
            <a:latin typeface="Calibri"/>
          </a:endParaRPr>
        </a:p>
      </dgm:t>
    </dgm:pt>
    <dgm:pt modelId="{A65EAEA3-2485-44BD-8A01-991658150C1F}" type="parTrans" cxnId="{F766B632-7857-4A52-8280-79E5D455DB77}">
      <dgm:prSet/>
      <dgm:spPr/>
      <dgm:t>
        <a:bodyPr/>
        <a:lstStyle/>
        <a:p>
          <a:endParaRPr lang="en-US"/>
        </a:p>
      </dgm:t>
    </dgm:pt>
    <dgm:pt modelId="{12B3D08B-F07A-467F-978D-FE9E79E11867}" type="sibTrans" cxnId="{F766B632-7857-4A52-8280-79E5D455DB77}">
      <dgm:prSet/>
      <dgm:spPr/>
      <dgm:t>
        <a:bodyPr/>
        <a:lstStyle/>
        <a:p>
          <a:endParaRPr lang="en-US"/>
        </a:p>
      </dgm:t>
    </dgm:pt>
    <dgm:pt modelId="{1174EA91-0D82-4211-BF7E-02BB16428B26}">
      <dgm:prSet phldrT="[Text]"/>
      <dgm:spPr/>
      <dgm:t>
        <a:bodyPr/>
        <a:lstStyle/>
        <a:p>
          <a:r>
            <a:rPr lang="en-US" noProof="1"/>
            <a:t>Vishnu Vasireddy</a:t>
          </a:r>
          <a:br>
            <a:rPr lang="en-US" noProof="1"/>
          </a:br>
          <a:r>
            <a:rPr lang="en-US" noProof="1"/>
            <a:t>Developer</a:t>
          </a:r>
        </a:p>
      </dgm:t>
    </dgm:pt>
    <dgm:pt modelId="{D898F056-1907-41F1-AFDD-3C7AA30D4784}" type="parTrans" cxnId="{4ADAF13E-E80B-459F-9E0C-3F05CE8C3E68}">
      <dgm:prSet/>
      <dgm:spPr/>
      <dgm:t>
        <a:bodyPr/>
        <a:lstStyle/>
        <a:p>
          <a:endParaRPr lang="en-US"/>
        </a:p>
      </dgm:t>
    </dgm:pt>
    <dgm:pt modelId="{914F4B16-3AEF-420B-97E1-F685172A44F6}" type="sibTrans" cxnId="{4ADAF13E-E80B-459F-9E0C-3F05CE8C3E68}">
      <dgm:prSet/>
      <dgm:spPr/>
      <dgm:t>
        <a:bodyPr/>
        <a:lstStyle/>
        <a:p>
          <a:endParaRPr lang="en-US"/>
        </a:p>
      </dgm:t>
    </dgm:pt>
    <dgm:pt modelId="{BC3DC443-B727-4059-B20A-21E8B4F9D7C0}">
      <dgm:prSet phldrT="[Text]"/>
      <dgm:spPr/>
      <dgm:t>
        <a:bodyPr/>
        <a:lstStyle/>
        <a:p>
          <a:r>
            <a:rPr lang="en-US" noProof="1"/>
            <a:t>Charan Reddy Bobbala</a:t>
          </a:r>
          <a:br>
            <a:rPr lang="en-US" noProof="1"/>
          </a:br>
          <a:r>
            <a:rPr lang="en-US" noProof="1"/>
            <a:t>Developer</a:t>
          </a:r>
        </a:p>
      </dgm:t>
    </dgm:pt>
    <dgm:pt modelId="{015F5A43-2D0A-4ADC-8530-ECDFFA236DAA}" type="parTrans" cxnId="{14E62036-DF0B-440F-921A-099ADFAFB60E}">
      <dgm:prSet/>
      <dgm:spPr/>
      <dgm:t>
        <a:bodyPr/>
        <a:lstStyle/>
        <a:p>
          <a:endParaRPr lang="en-US"/>
        </a:p>
      </dgm:t>
    </dgm:pt>
    <dgm:pt modelId="{F7E59D5D-8EA7-4D25-8884-6B11F0DC712C}" type="sibTrans" cxnId="{14E62036-DF0B-440F-921A-099ADFAFB60E}">
      <dgm:prSet/>
      <dgm:spPr/>
      <dgm:t>
        <a:bodyPr/>
        <a:lstStyle/>
        <a:p>
          <a:endParaRPr lang="en-US"/>
        </a:p>
      </dgm:t>
    </dgm:pt>
    <dgm:pt modelId="{1D280BCA-5803-431E-982A-6F36D343DF82}">
      <dgm:prSet phldrT="[Text]"/>
      <dgm:spPr/>
      <dgm:t>
        <a:bodyPr/>
        <a:lstStyle/>
        <a:p>
          <a:r>
            <a:rPr lang="en-US" noProof="1"/>
            <a:t>Aakash Aundhkar</a:t>
          </a:r>
          <a:br>
            <a:rPr lang="en-US" noProof="1"/>
          </a:br>
          <a:r>
            <a:rPr lang="en-US" noProof="1"/>
            <a:t>Developer, Quality Manager</a:t>
          </a:r>
        </a:p>
      </dgm:t>
    </dgm:pt>
    <dgm:pt modelId="{1D1CA476-61C3-4E6F-A3A4-6E78DB6AFFC8}" type="sibTrans" cxnId="{54A7D819-0BAA-4BC9-8C81-857D6CA9817A}">
      <dgm:prSet/>
      <dgm:spPr/>
      <dgm:t>
        <a:bodyPr/>
        <a:lstStyle/>
        <a:p>
          <a:endParaRPr lang="en-US"/>
        </a:p>
      </dgm:t>
    </dgm:pt>
    <dgm:pt modelId="{17BC456C-F22D-455F-AC35-12A31BD72800}" type="parTrans" cxnId="{54A7D819-0BAA-4BC9-8C81-857D6CA9817A}">
      <dgm:prSet/>
      <dgm:spPr/>
      <dgm:t>
        <a:bodyPr/>
        <a:lstStyle/>
        <a:p>
          <a:endParaRPr lang="en-US"/>
        </a:p>
      </dgm:t>
    </dgm:pt>
    <dgm:pt modelId="{FF6720FC-D597-4E8B-8DED-B5175774475A}">
      <dgm:prSet phldrT="[Text]"/>
      <dgm:spPr/>
      <dgm:t>
        <a:bodyPr/>
        <a:lstStyle/>
        <a:p>
          <a:pPr rtl="0"/>
          <a:r>
            <a:rPr lang="en-US" noProof="1">
              <a:latin typeface="Calibri"/>
            </a:rPr>
            <a:t>Susmith Poreddy</a:t>
          </a:r>
          <a:br>
            <a:rPr lang="en-US" noProof="1"/>
          </a:br>
          <a:r>
            <a:rPr lang="en-US" noProof="1">
              <a:latin typeface="Calibri"/>
            </a:rPr>
            <a:t>Scrum Master</a:t>
          </a:r>
          <a:endParaRPr lang="en-US" noProof="1"/>
        </a:p>
      </dgm:t>
    </dgm:pt>
    <dgm:pt modelId="{D79BE36A-E982-461A-B497-99A870FE4510}" type="parTrans" cxnId="{1406BE6C-9064-414F-804A-F647326E18A4}">
      <dgm:prSet/>
      <dgm:spPr/>
      <dgm:t>
        <a:bodyPr/>
        <a:lstStyle/>
        <a:p>
          <a:endParaRPr lang="en-US"/>
        </a:p>
      </dgm:t>
    </dgm:pt>
    <dgm:pt modelId="{10DF836C-16B9-456E-9415-3953E42162EA}" type="sibTrans" cxnId="{1406BE6C-9064-414F-804A-F647326E18A4}">
      <dgm:prSet/>
      <dgm:spPr/>
      <dgm:t>
        <a:bodyPr/>
        <a:lstStyle/>
        <a:p>
          <a:endParaRPr lang="en-US"/>
        </a:p>
      </dgm:t>
    </dgm:pt>
    <dgm:pt modelId="{E813D4AE-408A-DC4D-979B-E48C39BA6864}" type="pres">
      <dgm:prSet presAssocID="{D7A0C5FB-E74F-4374-9A21-094842ECF9B3}" presName="Name0" presStyleCnt="0">
        <dgm:presLayoutVars>
          <dgm:dir/>
        </dgm:presLayoutVars>
      </dgm:prSet>
      <dgm:spPr/>
    </dgm:pt>
    <dgm:pt modelId="{EED6477E-6FFB-454C-8B1C-70B11D6DA1B7}" type="pres">
      <dgm:prSet presAssocID="{E6A37A32-4FDB-4160-8224-649A61B9B7FA}" presName="composite" presStyleCnt="0"/>
      <dgm:spPr/>
    </dgm:pt>
    <dgm:pt modelId="{E0B77CA5-59C4-8B4A-AEDC-7AF81C492BB1}" type="pres">
      <dgm:prSet presAssocID="{E6A37A32-4FDB-4160-8224-649A61B9B7FA}" presName="rect2" presStyleLbl="revTx" presStyleIdx="0" presStyleCnt="6">
        <dgm:presLayoutVars>
          <dgm:bulletEnabled val="1"/>
        </dgm:presLayoutVars>
      </dgm:prSet>
      <dgm:spPr/>
    </dgm:pt>
    <dgm:pt modelId="{6E967490-2437-3F4A-A798-BD218DFE5C93}" type="pres">
      <dgm:prSet presAssocID="{E6A37A32-4FDB-4160-8224-649A61B9B7FA}" presName="rect1" presStyleLbl="alignImgPlace1" presStyleIdx="0" presStyleCnt="6"/>
      <dgm:spPr>
        <a:blipFill>
          <a:blip xmlns:r="http://schemas.openxmlformats.org/officeDocument/2006/relationships" r:embed="rId1"/>
          <a:srcRect/>
          <a:stretch>
            <a:fillRect t="-20000" b="-20000"/>
          </a:stretch>
        </a:blipFill>
      </dgm:spPr>
    </dgm:pt>
    <dgm:pt modelId="{A7152D53-068F-6848-9BF3-4F46303C8866}" type="pres">
      <dgm:prSet presAssocID="{B8DCDEB4-DADC-41EF-B582-800BCBDD8234}" presName="sibTrans" presStyleCnt="0"/>
      <dgm:spPr/>
    </dgm:pt>
    <dgm:pt modelId="{E327B228-9517-DA43-85F3-215C35BC7388}" type="pres">
      <dgm:prSet presAssocID="{FF6720FC-D597-4E8B-8DED-B5175774475A}" presName="composite" presStyleCnt="0"/>
      <dgm:spPr/>
    </dgm:pt>
    <dgm:pt modelId="{20DEF53F-B2BC-D443-88CC-9049D15913EF}" type="pres">
      <dgm:prSet presAssocID="{FF6720FC-D597-4E8B-8DED-B5175774475A}" presName="rect2" presStyleLbl="revTx" presStyleIdx="1" presStyleCnt="6">
        <dgm:presLayoutVars>
          <dgm:bulletEnabled val="1"/>
        </dgm:presLayoutVars>
      </dgm:prSet>
      <dgm:spPr/>
    </dgm:pt>
    <dgm:pt modelId="{A7746AFA-A97F-D34B-B3F2-FC3DA5276430}" type="pres">
      <dgm:prSet presAssocID="{FF6720FC-D597-4E8B-8DED-B5175774475A}" presName="rect1" presStyleLbl="alignImgPlace1" presStyleIdx="1" presStyleCnt="6" custLinFactX="11421" custLinFactNeighborX="100000" custLinFactNeighborY="1417"/>
      <dgm:spPr>
        <a:blipFill>
          <a:blip xmlns:r="http://schemas.openxmlformats.org/officeDocument/2006/relationships" r:embed="rId2">
            <a:extLst>
              <a:ext uri="{28A0092B-C50C-407E-A947-70E740481C1C}">
                <a14:useLocalDpi xmlns:a14="http://schemas.microsoft.com/office/drawing/2010/main" val="0"/>
              </a:ext>
            </a:extLst>
          </a:blip>
          <a:srcRect/>
          <a:stretch>
            <a:fillRect t="-25000" b="-25000"/>
          </a:stretch>
        </a:blipFill>
      </dgm:spPr>
    </dgm:pt>
    <dgm:pt modelId="{5E29AA26-A424-FF42-B04C-C187F7860AEC}" type="pres">
      <dgm:prSet presAssocID="{10DF836C-16B9-456E-9415-3953E42162EA}" presName="sibTrans" presStyleCnt="0"/>
      <dgm:spPr/>
    </dgm:pt>
    <dgm:pt modelId="{11B25D81-420A-D84C-8006-8AFD4C431C01}" type="pres">
      <dgm:prSet presAssocID="{BC3DC443-B727-4059-B20A-21E8B4F9D7C0}" presName="composite" presStyleCnt="0"/>
      <dgm:spPr/>
    </dgm:pt>
    <dgm:pt modelId="{6C542CF0-8C4F-C948-BCB9-7B0902B13B06}" type="pres">
      <dgm:prSet presAssocID="{BC3DC443-B727-4059-B20A-21E8B4F9D7C0}" presName="rect2" presStyleLbl="revTx" presStyleIdx="2" presStyleCnt="6">
        <dgm:presLayoutVars>
          <dgm:bulletEnabled val="1"/>
        </dgm:presLayoutVars>
      </dgm:prSet>
      <dgm:spPr/>
    </dgm:pt>
    <dgm:pt modelId="{415E2E1A-8975-1545-B2E2-ADEE8ECD532B}" type="pres">
      <dgm:prSet presAssocID="{BC3DC443-B727-4059-B20A-21E8B4F9D7C0}" presName="rect1" presStyleLbl="alignImgPlace1" presStyleIdx="2" presStyleCnt="6" custLinFactX="-12624" custLinFactNeighborX="-100000" custLinFactNeighborY="897"/>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dgm:spPr>
    </dgm:pt>
    <dgm:pt modelId="{E00D1B79-F8BD-304B-95E3-71C6729E3B25}" type="pres">
      <dgm:prSet presAssocID="{F7E59D5D-8EA7-4D25-8884-6B11F0DC712C}" presName="sibTrans" presStyleCnt="0"/>
      <dgm:spPr/>
    </dgm:pt>
    <dgm:pt modelId="{201C6421-4BD1-6746-A6A3-2F31C1CA1D3D}" type="pres">
      <dgm:prSet presAssocID="{1D280BCA-5803-431E-982A-6F36D343DF82}" presName="composite" presStyleCnt="0"/>
      <dgm:spPr/>
    </dgm:pt>
    <dgm:pt modelId="{B52E0C82-CF20-A04F-890A-BDF096609DB3}" type="pres">
      <dgm:prSet presAssocID="{1D280BCA-5803-431E-982A-6F36D343DF82}" presName="rect2" presStyleLbl="revTx" presStyleIdx="3" presStyleCnt="6">
        <dgm:presLayoutVars>
          <dgm:bulletEnabled val="1"/>
        </dgm:presLayoutVars>
      </dgm:prSet>
      <dgm:spPr/>
    </dgm:pt>
    <dgm:pt modelId="{C350E6CF-EC7D-F146-8083-F9C847C26375}" type="pres">
      <dgm:prSet presAssocID="{1D280BCA-5803-431E-982A-6F36D343DF82}" presName="rect1" presStyleLbl="alignImgPlace1" presStyleIdx="3" presStyleCnt="6"/>
      <dgm:spPr>
        <a:blipFill>
          <a:blip xmlns:r="http://schemas.openxmlformats.org/officeDocument/2006/relationships" r:embed="rId4"/>
          <a:srcRect/>
          <a:stretch>
            <a:fillRect t="-17000" b="-17000"/>
          </a:stretch>
        </a:blipFill>
      </dgm:spPr>
    </dgm:pt>
    <dgm:pt modelId="{60647E75-AB77-9A42-BA37-8C12D2E229F7}" type="pres">
      <dgm:prSet presAssocID="{1D1CA476-61C3-4E6F-A3A4-6E78DB6AFFC8}" presName="sibTrans" presStyleCnt="0"/>
      <dgm:spPr/>
    </dgm:pt>
    <dgm:pt modelId="{F2E2343F-2180-CC49-93CC-5BA846B60C98}" type="pres">
      <dgm:prSet presAssocID="{1174EA91-0D82-4211-BF7E-02BB16428B26}" presName="composite" presStyleCnt="0"/>
      <dgm:spPr/>
    </dgm:pt>
    <dgm:pt modelId="{17FDB844-198D-6240-BB67-C91391508B77}" type="pres">
      <dgm:prSet presAssocID="{1174EA91-0D82-4211-BF7E-02BB16428B26}" presName="rect2" presStyleLbl="revTx" presStyleIdx="4" presStyleCnt="6">
        <dgm:presLayoutVars>
          <dgm:bulletEnabled val="1"/>
        </dgm:presLayoutVars>
      </dgm:prSet>
      <dgm:spPr/>
    </dgm:pt>
    <dgm:pt modelId="{568831B3-0A53-1B4A-A5BF-9971DEFE168F}" type="pres">
      <dgm:prSet presAssocID="{1174EA91-0D82-4211-BF7E-02BB16428B26}" presName="rect1" presStyleLbl="alignImgPlace1" presStyleIdx="4" presStyleCnt="6" custScaleY="104774"/>
      <dgm:spPr>
        <a:blipFill>
          <a:blip xmlns:r="http://schemas.openxmlformats.org/officeDocument/2006/relationships" r:embed="rId5"/>
          <a:srcRect/>
          <a:stretch>
            <a:fillRect t="-1000" b="-1000"/>
          </a:stretch>
        </a:blipFill>
      </dgm:spPr>
    </dgm:pt>
    <dgm:pt modelId="{726B1FCA-E57D-4A4E-BB3A-99DDAFA4E921}" type="pres">
      <dgm:prSet presAssocID="{914F4B16-3AEF-420B-97E1-F685172A44F6}" presName="sibTrans" presStyleCnt="0"/>
      <dgm:spPr/>
    </dgm:pt>
    <dgm:pt modelId="{290A4CD6-F00B-654E-9B07-F21CB012D1F4}" type="pres">
      <dgm:prSet presAssocID="{EF1FAB9C-EEAC-458E-8DA1-803B62CC2AD6}" presName="composite" presStyleCnt="0"/>
      <dgm:spPr/>
    </dgm:pt>
    <dgm:pt modelId="{1AF4C48C-CBAD-C741-A742-31253FC8B30B}" type="pres">
      <dgm:prSet presAssocID="{EF1FAB9C-EEAC-458E-8DA1-803B62CC2AD6}" presName="rect2" presStyleLbl="revTx" presStyleIdx="5" presStyleCnt="6">
        <dgm:presLayoutVars>
          <dgm:bulletEnabled val="1"/>
        </dgm:presLayoutVars>
      </dgm:prSet>
      <dgm:spPr/>
    </dgm:pt>
    <dgm:pt modelId="{1950220D-D2AA-D041-AEBA-E6117BA4553E}" type="pres">
      <dgm:prSet presAssocID="{EF1FAB9C-EEAC-458E-8DA1-803B62CC2AD6}" presName="rect1" presStyleLbl="alignImgPlace1" presStyleIdx="5" presStyleCnt="6"/>
      <dgm:spPr>
        <a:blipFill>
          <a:blip xmlns:r="http://schemas.openxmlformats.org/officeDocument/2006/relationships" r:embed="rId6"/>
          <a:srcRect/>
          <a:stretch>
            <a:fillRect l="-1000" r="-1000"/>
          </a:stretch>
        </a:blipFill>
      </dgm:spPr>
    </dgm:pt>
  </dgm:ptLst>
  <dgm:cxnLst>
    <dgm:cxn modelId="{54A7D819-0BAA-4BC9-8C81-857D6CA9817A}" srcId="{D7A0C5FB-E74F-4374-9A21-094842ECF9B3}" destId="{1D280BCA-5803-431E-982A-6F36D343DF82}" srcOrd="3" destOrd="0" parTransId="{17BC456C-F22D-455F-AC35-12A31BD72800}" sibTransId="{1D1CA476-61C3-4E6F-A3A4-6E78DB6AFFC8}"/>
    <dgm:cxn modelId="{6C51B21B-4955-4FB3-92A1-07D8F594FC2D}" type="presOf" srcId="{1174EA91-0D82-4211-BF7E-02BB16428B26}" destId="{17FDB844-198D-6240-BB67-C91391508B77}" srcOrd="0" destOrd="0" presId="urn:microsoft.com/office/officeart/2008/layout/PictureGrid"/>
    <dgm:cxn modelId="{F766B632-7857-4A52-8280-79E5D455DB77}" srcId="{D7A0C5FB-E74F-4374-9A21-094842ECF9B3}" destId="{EF1FAB9C-EEAC-458E-8DA1-803B62CC2AD6}" srcOrd="5" destOrd="0" parTransId="{A65EAEA3-2485-44BD-8A01-991658150C1F}" sibTransId="{12B3D08B-F07A-467F-978D-FE9E79E11867}"/>
    <dgm:cxn modelId="{14E62036-DF0B-440F-921A-099ADFAFB60E}" srcId="{D7A0C5FB-E74F-4374-9A21-094842ECF9B3}" destId="{BC3DC443-B727-4059-B20A-21E8B4F9D7C0}" srcOrd="2" destOrd="0" parTransId="{015F5A43-2D0A-4ADC-8530-ECDFFA236DAA}" sibTransId="{F7E59D5D-8EA7-4D25-8884-6B11F0DC712C}"/>
    <dgm:cxn modelId="{4ADAF13E-E80B-459F-9E0C-3F05CE8C3E68}" srcId="{D7A0C5FB-E74F-4374-9A21-094842ECF9B3}" destId="{1174EA91-0D82-4211-BF7E-02BB16428B26}" srcOrd="4" destOrd="0" parTransId="{D898F056-1907-41F1-AFDD-3C7AA30D4784}" sibTransId="{914F4B16-3AEF-420B-97E1-F685172A44F6}"/>
    <dgm:cxn modelId="{67831360-53F6-4482-BFE5-DCD09ACC92FD}" type="presOf" srcId="{EF1FAB9C-EEAC-458E-8DA1-803B62CC2AD6}" destId="{1AF4C48C-CBAD-C741-A742-31253FC8B30B}" srcOrd="0" destOrd="0" presId="urn:microsoft.com/office/officeart/2008/layout/PictureGrid"/>
    <dgm:cxn modelId="{1406BE6C-9064-414F-804A-F647326E18A4}" srcId="{D7A0C5FB-E74F-4374-9A21-094842ECF9B3}" destId="{FF6720FC-D597-4E8B-8DED-B5175774475A}" srcOrd="1" destOrd="0" parTransId="{D79BE36A-E982-461A-B497-99A870FE4510}" sibTransId="{10DF836C-16B9-456E-9415-3953E42162EA}"/>
    <dgm:cxn modelId="{DABA499E-881F-744B-B630-F40A09B8752B}" type="presOf" srcId="{D7A0C5FB-E74F-4374-9A21-094842ECF9B3}" destId="{E813D4AE-408A-DC4D-979B-E48C39BA6864}" srcOrd="0" destOrd="0" presId="urn:microsoft.com/office/officeart/2008/layout/PictureGrid"/>
    <dgm:cxn modelId="{9CD229A3-EB2F-4BEE-92F3-35B450290D4F}" type="presOf" srcId="{1D280BCA-5803-431E-982A-6F36D343DF82}" destId="{B52E0C82-CF20-A04F-890A-BDF096609DB3}" srcOrd="0" destOrd="0" presId="urn:microsoft.com/office/officeart/2008/layout/PictureGrid"/>
    <dgm:cxn modelId="{58565BD0-0B74-4CB4-8ECF-13E88D302BCC}" type="presOf" srcId="{E6A37A32-4FDB-4160-8224-649A61B9B7FA}" destId="{E0B77CA5-59C4-8B4A-AEDC-7AF81C492BB1}" srcOrd="0" destOrd="0" presId="urn:microsoft.com/office/officeart/2008/layout/PictureGrid"/>
    <dgm:cxn modelId="{F40F1ED3-33E4-41FC-AB2F-1D4A81310AD2}" type="presOf" srcId="{BC3DC443-B727-4059-B20A-21E8B4F9D7C0}" destId="{6C542CF0-8C4F-C948-BCB9-7B0902B13B06}" srcOrd="0" destOrd="0" presId="urn:microsoft.com/office/officeart/2008/layout/PictureGrid"/>
    <dgm:cxn modelId="{8A2B18D8-5F86-4F27-A35D-4962567BA777}" type="presOf" srcId="{FF6720FC-D597-4E8B-8DED-B5175774475A}" destId="{20DEF53F-B2BC-D443-88CC-9049D15913EF}" srcOrd="0" destOrd="0" presId="urn:microsoft.com/office/officeart/2008/layout/PictureGrid"/>
    <dgm:cxn modelId="{261139F4-D2EA-421C-B10D-3618FDDE855E}" srcId="{D7A0C5FB-E74F-4374-9A21-094842ECF9B3}" destId="{E6A37A32-4FDB-4160-8224-649A61B9B7FA}" srcOrd="0" destOrd="0" parTransId="{FBC227AB-04B5-4E02-B9C8-CE059397AE6F}" sibTransId="{B8DCDEB4-DADC-41EF-B582-800BCBDD8234}"/>
    <dgm:cxn modelId="{4E94E931-7FFE-4C8F-A7A3-B59062CCB1BA}" type="presParOf" srcId="{E813D4AE-408A-DC4D-979B-E48C39BA6864}" destId="{EED6477E-6FFB-454C-8B1C-70B11D6DA1B7}" srcOrd="0" destOrd="0" presId="urn:microsoft.com/office/officeart/2008/layout/PictureGrid"/>
    <dgm:cxn modelId="{315D9796-5198-41CD-97D1-E86F85BC4B16}" type="presParOf" srcId="{EED6477E-6FFB-454C-8B1C-70B11D6DA1B7}" destId="{E0B77CA5-59C4-8B4A-AEDC-7AF81C492BB1}" srcOrd="0" destOrd="0" presId="urn:microsoft.com/office/officeart/2008/layout/PictureGrid"/>
    <dgm:cxn modelId="{4E410800-0FAA-49BB-BCCE-87AEF71A592E}" type="presParOf" srcId="{EED6477E-6FFB-454C-8B1C-70B11D6DA1B7}" destId="{6E967490-2437-3F4A-A798-BD218DFE5C93}" srcOrd="1" destOrd="0" presId="urn:microsoft.com/office/officeart/2008/layout/PictureGrid"/>
    <dgm:cxn modelId="{E80C92BF-BF8C-46BC-80B0-9991636D5794}" type="presParOf" srcId="{E813D4AE-408A-DC4D-979B-E48C39BA6864}" destId="{A7152D53-068F-6848-9BF3-4F46303C8866}" srcOrd="1" destOrd="0" presId="urn:microsoft.com/office/officeart/2008/layout/PictureGrid"/>
    <dgm:cxn modelId="{AC73A3A2-FC7B-4A6F-998D-6F38BA594331}" type="presParOf" srcId="{E813D4AE-408A-DC4D-979B-E48C39BA6864}" destId="{E327B228-9517-DA43-85F3-215C35BC7388}" srcOrd="2" destOrd="0" presId="urn:microsoft.com/office/officeart/2008/layout/PictureGrid"/>
    <dgm:cxn modelId="{A950EB18-A428-49BF-B5AC-4DF39105531E}" type="presParOf" srcId="{E327B228-9517-DA43-85F3-215C35BC7388}" destId="{20DEF53F-B2BC-D443-88CC-9049D15913EF}" srcOrd="0" destOrd="0" presId="urn:microsoft.com/office/officeart/2008/layout/PictureGrid"/>
    <dgm:cxn modelId="{CEF3CEAB-F26A-4AC6-B8BA-373E1446C0B1}" type="presParOf" srcId="{E327B228-9517-DA43-85F3-215C35BC7388}" destId="{A7746AFA-A97F-D34B-B3F2-FC3DA5276430}" srcOrd="1" destOrd="0" presId="urn:microsoft.com/office/officeart/2008/layout/PictureGrid"/>
    <dgm:cxn modelId="{BB389A3E-B660-4CE0-A989-98D463774D11}" type="presParOf" srcId="{E813D4AE-408A-DC4D-979B-E48C39BA6864}" destId="{5E29AA26-A424-FF42-B04C-C187F7860AEC}" srcOrd="3" destOrd="0" presId="urn:microsoft.com/office/officeart/2008/layout/PictureGrid"/>
    <dgm:cxn modelId="{9AD0C546-3B97-4FC8-9D0C-64C9AEF3D621}" type="presParOf" srcId="{E813D4AE-408A-DC4D-979B-E48C39BA6864}" destId="{11B25D81-420A-D84C-8006-8AFD4C431C01}" srcOrd="4" destOrd="0" presId="urn:microsoft.com/office/officeart/2008/layout/PictureGrid"/>
    <dgm:cxn modelId="{1A63CB2D-A3EB-437A-936E-037E49F4DA9A}" type="presParOf" srcId="{11B25D81-420A-D84C-8006-8AFD4C431C01}" destId="{6C542CF0-8C4F-C948-BCB9-7B0902B13B06}" srcOrd="0" destOrd="0" presId="urn:microsoft.com/office/officeart/2008/layout/PictureGrid"/>
    <dgm:cxn modelId="{217876BA-7D16-41B3-9A38-9F8239E9B7B0}" type="presParOf" srcId="{11B25D81-420A-D84C-8006-8AFD4C431C01}" destId="{415E2E1A-8975-1545-B2E2-ADEE8ECD532B}" srcOrd="1" destOrd="0" presId="urn:microsoft.com/office/officeart/2008/layout/PictureGrid"/>
    <dgm:cxn modelId="{6E9F1ECB-15D0-4485-9743-AF026718E794}" type="presParOf" srcId="{E813D4AE-408A-DC4D-979B-E48C39BA6864}" destId="{E00D1B79-F8BD-304B-95E3-71C6729E3B25}" srcOrd="5" destOrd="0" presId="urn:microsoft.com/office/officeart/2008/layout/PictureGrid"/>
    <dgm:cxn modelId="{EB54C9D2-8990-4451-81BB-6481C5957507}" type="presParOf" srcId="{E813D4AE-408A-DC4D-979B-E48C39BA6864}" destId="{201C6421-4BD1-6746-A6A3-2F31C1CA1D3D}" srcOrd="6" destOrd="0" presId="urn:microsoft.com/office/officeart/2008/layout/PictureGrid"/>
    <dgm:cxn modelId="{128CB615-F146-45C6-8262-229397E2F851}" type="presParOf" srcId="{201C6421-4BD1-6746-A6A3-2F31C1CA1D3D}" destId="{B52E0C82-CF20-A04F-890A-BDF096609DB3}" srcOrd="0" destOrd="0" presId="urn:microsoft.com/office/officeart/2008/layout/PictureGrid"/>
    <dgm:cxn modelId="{1DF307A9-678C-4EC7-BDD4-2E9B4A25F6BF}" type="presParOf" srcId="{201C6421-4BD1-6746-A6A3-2F31C1CA1D3D}" destId="{C350E6CF-EC7D-F146-8083-F9C847C26375}" srcOrd="1" destOrd="0" presId="urn:microsoft.com/office/officeart/2008/layout/PictureGrid"/>
    <dgm:cxn modelId="{85478F50-AC7A-44AB-837E-4C6E5984ED7A}" type="presParOf" srcId="{E813D4AE-408A-DC4D-979B-E48C39BA6864}" destId="{60647E75-AB77-9A42-BA37-8C12D2E229F7}" srcOrd="7" destOrd="0" presId="urn:microsoft.com/office/officeart/2008/layout/PictureGrid"/>
    <dgm:cxn modelId="{E81C499F-EA55-4188-9EB0-311B14A19E54}" type="presParOf" srcId="{E813D4AE-408A-DC4D-979B-E48C39BA6864}" destId="{F2E2343F-2180-CC49-93CC-5BA846B60C98}" srcOrd="8" destOrd="0" presId="urn:microsoft.com/office/officeart/2008/layout/PictureGrid"/>
    <dgm:cxn modelId="{ECBBADA7-3646-4EAE-B959-DC863BDD2312}" type="presParOf" srcId="{F2E2343F-2180-CC49-93CC-5BA846B60C98}" destId="{17FDB844-198D-6240-BB67-C91391508B77}" srcOrd="0" destOrd="0" presId="urn:microsoft.com/office/officeart/2008/layout/PictureGrid"/>
    <dgm:cxn modelId="{1A27239F-E5FA-4AC9-AC76-7ACE18A63D66}" type="presParOf" srcId="{F2E2343F-2180-CC49-93CC-5BA846B60C98}" destId="{568831B3-0A53-1B4A-A5BF-9971DEFE168F}" srcOrd="1" destOrd="0" presId="urn:microsoft.com/office/officeart/2008/layout/PictureGrid"/>
    <dgm:cxn modelId="{1AFD8AC1-B7B0-4A4C-B89A-BB9E051F54DD}" type="presParOf" srcId="{E813D4AE-408A-DC4D-979B-E48C39BA6864}" destId="{726B1FCA-E57D-4A4E-BB3A-99DDAFA4E921}" srcOrd="9" destOrd="0" presId="urn:microsoft.com/office/officeart/2008/layout/PictureGrid"/>
    <dgm:cxn modelId="{84A81B6B-4C54-49A7-A688-CCA2AD081E15}" type="presParOf" srcId="{E813D4AE-408A-DC4D-979B-E48C39BA6864}" destId="{290A4CD6-F00B-654E-9B07-F21CB012D1F4}" srcOrd="10" destOrd="0" presId="urn:microsoft.com/office/officeart/2008/layout/PictureGrid"/>
    <dgm:cxn modelId="{309BF703-D354-4EAB-93B0-544D6521832E}" type="presParOf" srcId="{290A4CD6-F00B-654E-9B07-F21CB012D1F4}" destId="{1AF4C48C-CBAD-C741-A742-31253FC8B30B}" srcOrd="0" destOrd="0" presId="urn:microsoft.com/office/officeart/2008/layout/PictureGrid"/>
    <dgm:cxn modelId="{ED95CB71-DCFB-4154-9E82-B8646B7EC463}" type="presParOf" srcId="{290A4CD6-F00B-654E-9B07-F21CB012D1F4}" destId="{1950220D-D2AA-D041-AEBA-E6117BA4553E}" srcOrd="1" destOrd="0" presId="urn:microsoft.com/office/officeart/2008/layout/PictureGri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0DCB8F-9DCA-0C4B-BF3B-2BAE914F5002}"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US"/>
        </a:p>
      </dgm:t>
    </dgm:pt>
    <dgm:pt modelId="{B26A05B1-A87E-6949-B73A-C9DB73B541FE}">
      <dgm:prSet phldrT="[Text]" custT="1"/>
      <dgm:spPr>
        <a:solidFill>
          <a:schemeClr val="accent5">
            <a:lumMod val="60000"/>
            <a:lumOff val="40000"/>
          </a:schemeClr>
        </a:solidFill>
      </dgm:spPr>
      <dgm:t>
        <a:bodyPr/>
        <a:lstStyle/>
        <a:p>
          <a:r>
            <a:rPr lang="en-US" sz="2000" b="1" i="0" u="none" dirty="0">
              <a:solidFill>
                <a:srgbClr val="000000"/>
              </a:solidFill>
            </a:rPr>
            <a:t>Attack Vectors Identification</a:t>
          </a:r>
          <a:endParaRPr lang="en-US" sz="2000" dirty="0">
            <a:solidFill>
              <a:srgbClr val="000000"/>
            </a:solidFill>
          </a:endParaRPr>
        </a:p>
      </dgm:t>
    </dgm:pt>
    <dgm:pt modelId="{C0C49029-C3CB-CD41-AE95-5989A8FC3B60}" type="parTrans" cxnId="{7C0420CF-2F0D-3A42-9A4B-FE2EE052848A}">
      <dgm:prSet/>
      <dgm:spPr/>
      <dgm:t>
        <a:bodyPr/>
        <a:lstStyle/>
        <a:p>
          <a:endParaRPr lang="en-US"/>
        </a:p>
      </dgm:t>
    </dgm:pt>
    <dgm:pt modelId="{98EC7EF5-0C53-954F-A5D0-889F51D31C69}" type="sibTrans" cxnId="{7C0420CF-2F0D-3A42-9A4B-FE2EE052848A}">
      <dgm:prSet/>
      <dgm:spPr/>
      <dgm:t>
        <a:bodyPr/>
        <a:lstStyle/>
        <a:p>
          <a:endParaRPr lang="en-US"/>
        </a:p>
      </dgm:t>
    </dgm:pt>
    <dgm:pt modelId="{B84E4EDB-55DA-924C-947D-3A60612C7F0A}">
      <dgm:prSet phldrT="[Text]" custT="1"/>
      <dgm:spPr>
        <a:solidFill>
          <a:srgbClr val="BC90CC"/>
        </a:solidFill>
      </dgm:spPr>
      <dgm:t>
        <a:bodyPr/>
        <a:lstStyle/>
        <a:p>
          <a:r>
            <a:rPr lang="en-US" sz="2000" b="1" dirty="0">
              <a:solidFill>
                <a:schemeClr val="bg2">
                  <a:lumMod val="10000"/>
                </a:schemeClr>
              </a:solidFill>
            </a:rPr>
            <a:t>Assessing Risk for each Attack vector</a:t>
          </a:r>
        </a:p>
      </dgm:t>
    </dgm:pt>
    <dgm:pt modelId="{ACB48A65-D3A5-884D-88AC-4EFD5E84BCEE}" type="parTrans" cxnId="{3734057A-0146-B348-BFAF-C8F8E15F4DAC}">
      <dgm:prSet/>
      <dgm:spPr/>
      <dgm:t>
        <a:bodyPr/>
        <a:lstStyle/>
        <a:p>
          <a:endParaRPr lang="en-US"/>
        </a:p>
      </dgm:t>
    </dgm:pt>
    <dgm:pt modelId="{7C33345D-80A2-7844-8374-F5340F39A532}" type="sibTrans" cxnId="{3734057A-0146-B348-BFAF-C8F8E15F4DAC}">
      <dgm:prSet/>
      <dgm:spPr/>
      <dgm:t>
        <a:bodyPr/>
        <a:lstStyle/>
        <a:p>
          <a:endParaRPr lang="en-US"/>
        </a:p>
      </dgm:t>
    </dgm:pt>
    <dgm:pt modelId="{0301ABAB-687C-374F-8203-231E923581AD}">
      <dgm:prSet phldrT="[Text]" custT="1"/>
      <dgm:spPr/>
      <dgm:t>
        <a:bodyPr/>
        <a:lstStyle/>
        <a:p>
          <a:endParaRPr lang="en-US" sz="1800" dirty="0"/>
        </a:p>
      </dgm:t>
    </dgm:pt>
    <dgm:pt modelId="{0CB52A45-257C-B746-8379-5F331667D117}" type="parTrans" cxnId="{840032A4-588F-5143-9C02-1B2297F4839D}">
      <dgm:prSet/>
      <dgm:spPr/>
      <dgm:t>
        <a:bodyPr/>
        <a:lstStyle/>
        <a:p>
          <a:endParaRPr lang="en-US"/>
        </a:p>
      </dgm:t>
    </dgm:pt>
    <dgm:pt modelId="{15B472B8-7DCE-1C42-8C2A-E13E86CE5BFB}" type="sibTrans" cxnId="{840032A4-588F-5143-9C02-1B2297F4839D}">
      <dgm:prSet/>
      <dgm:spPr/>
      <dgm:t>
        <a:bodyPr/>
        <a:lstStyle/>
        <a:p>
          <a:endParaRPr lang="en-US"/>
        </a:p>
      </dgm:t>
    </dgm:pt>
    <dgm:pt modelId="{BA21164B-33D9-874A-BAB1-97BBDF22FFB7}">
      <dgm:prSet phldrT="[Text]" custT="1"/>
      <dgm:spPr>
        <a:solidFill>
          <a:schemeClr val="accent6">
            <a:lumMod val="60000"/>
            <a:lumOff val="40000"/>
          </a:schemeClr>
        </a:solidFill>
      </dgm:spPr>
      <dgm:t>
        <a:bodyPr/>
        <a:lstStyle/>
        <a:p>
          <a:r>
            <a:rPr lang="en-US" sz="2000" b="1" dirty="0">
              <a:solidFill>
                <a:schemeClr val="bg1"/>
              </a:solidFill>
            </a:rPr>
            <a:t>Develop a Risk Matrix</a:t>
          </a:r>
        </a:p>
      </dgm:t>
    </dgm:pt>
    <dgm:pt modelId="{A427A8CB-A54C-A746-B23D-C7E5319A2AEA}" type="sibTrans" cxnId="{AFC4BFD7-42AC-FE45-9A41-E64F50218F90}">
      <dgm:prSet/>
      <dgm:spPr/>
      <dgm:t>
        <a:bodyPr/>
        <a:lstStyle/>
        <a:p>
          <a:endParaRPr lang="en-US"/>
        </a:p>
      </dgm:t>
    </dgm:pt>
    <dgm:pt modelId="{F239A511-DEDE-7D42-989E-843D529537C6}" type="parTrans" cxnId="{AFC4BFD7-42AC-FE45-9A41-E64F50218F90}">
      <dgm:prSet/>
      <dgm:spPr/>
      <dgm:t>
        <a:bodyPr/>
        <a:lstStyle/>
        <a:p>
          <a:endParaRPr lang="en-US"/>
        </a:p>
      </dgm:t>
    </dgm:pt>
    <dgm:pt modelId="{3BEC80BF-A60B-764E-9F79-879EE87E9531}" type="pres">
      <dgm:prSet presAssocID="{840DCB8F-9DCA-0C4B-BF3B-2BAE914F5002}" presName="rootnode" presStyleCnt="0">
        <dgm:presLayoutVars>
          <dgm:chMax/>
          <dgm:chPref/>
          <dgm:dir/>
          <dgm:animLvl val="lvl"/>
        </dgm:presLayoutVars>
      </dgm:prSet>
      <dgm:spPr/>
    </dgm:pt>
    <dgm:pt modelId="{1BDE2AED-9EF2-B540-A78A-7D264E75611A}" type="pres">
      <dgm:prSet presAssocID="{B26A05B1-A87E-6949-B73A-C9DB73B541FE}" presName="composite" presStyleCnt="0"/>
      <dgm:spPr/>
    </dgm:pt>
    <dgm:pt modelId="{E70B30AE-56B0-BE4C-BC87-DCCC5F8E9BD3}" type="pres">
      <dgm:prSet presAssocID="{B26A05B1-A87E-6949-B73A-C9DB73B541FE}" presName="bentUpArrow1" presStyleLbl="alignImgPlace1" presStyleIdx="0" presStyleCnt="2" custScaleX="58200" custScaleY="113699" custLinFactNeighborX="-88021" custLinFactNeighborY="-75803"/>
      <dgm:spPr/>
    </dgm:pt>
    <dgm:pt modelId="{5B5CEA35-B1A1-1C41-894E-96F877FFE689}" type="pres">
      <dgm:prSet presAssocID="{B26A05B1-A87E-6949-B73A-C9DB73B541FE}" presName="ParentText" presStyleLbl="node1" presStyleIdx="0" presStyleCnt="3" custScaleY="83034" custLinFactNeighborX="-46701" custLinFactNeighborY="-28892">
        <dgm:presLayoutVars>
          <dgm:chMax val="1"/>
          <dgm:chPref val="1"/>
          <dgm:bulletEnabled val="1"/>
        </dgm:presLayoutVars>
      </dgm:prSet>
      <dgm:spPr>
        <a:solidFill>
          <a:schemeClr val="accent5">
            <a:lumMod val="40000"/>
            <a:lumOff val="60000"/>
          </a:schemeClr>
        </a:solidFill>
      </dgm:spPr>
    </dgm:pt>
    <dgm:pt modelId="{68CD6E9A-4958-B641-AA7C-66B9D397ED74}" type="pres">
      <dgm:prSet presAssocID="{B26A05B1-A87E-6949-B73A-C9DB73B541FE}" presName="ChildText" presStyleLbl="revTx" presStyleIdx="0" presStyleCnt="3" custScaleX="565715" custScaleY="98367" custLinFactX="78140" custLinFactNeighborX="100000" custLinFactNeighborY="-26464">
        <dgm:presLayoutVars>
          <dgm:chMax val="0"/>
          <dgm:chPref val="0"/>
          <dgm:bulletEnabled val="1"/>
        </dgm:presLayoutVars>
      </dgm:prSet>
      <dgm:spPr/>
    </dgm:pt>
    <dgm:pt modelId="{2641E377-3C72-754B-86CD-C3885B3DB341}" type="pres">
      <dgm:prSet presAssocID="{98EC7EF5-0C53-954F-A5D0-889F51D31C69}" presName="sibTrans" presStyleCnt="0"/>
      <dgm:spPr/>
    </dgm:pt>
    <dgm:pt modelId="{B4AD897C-5B9F-F643-B57D-3DD06D3936C5}" type="pres">
      <dgm:prSet presAssocID="{B84E4EDB-55DA-924C-947D-3A60612C7F0A}" presName="composite" presStyleCnt="0"/>
      <dgm:spPr/>
    </dgm:pt>
    <dgm:pt modelId="{01D6BBA4-E5F1-D549-A492-815DA0618389}" type="pres">
      <dgm:prSet presAssocID="{B84E4EDB-55DA-924C-947D-3A60612C7F0A}" presName="bentUpArrow1" presStyleLbl="alignImgPlace1" presStyleIdx="1" presStyleCnt="2" custScaleX="54243" custScaleY="76342" custLinFactX="-100000" custLinFactNeighborX="-101821" custLinFactNeighborY="-56883"/>
      <dgm:spPr/>
    </dgm:pt>
    <dgm:pt modelId="{C438D5BF-72F9-724E-9FB7-54131C803AEE}" type="pres">
      <dgm:prSet presAssocID="{B84E4EDB-55DA-924C-947D-3A60612C7F0A}" presName="ParentText" presStyleLbl="node1" presStyleIdx="1" presStyleCnt="3" custScaleY="81504" custLinFactX="-45189" custLinFactNeighborX="-100000" custLinFactNeighborY="-34496">
        <dgm:presLayoutVars>
          <dgm:chMax val="1"/>
          <dgm:chPref val="1"/>
          <dgm:bulletEnabled val="1"/>
        </dgm:presLayoutVars>
      </dgm:prSet>
      <dgm:spPr>
        <a:solidFill>
          <a:srgbClr val="A4E079"/>
        </a:solidFill>
      </dgm:spPr>
    </dgm:pt>
    <dgm:pt modelId="{816DAC7A-AA62-D24B-9AAF-46B59C8D99CA}" type="pres">
      <dgm:prSet presAssocID="{B84E4EDB-55DA-924C-947D-3A60612C7F0A}" presName="ChildText" presStyleLbl="revTx" presStyleIdx="1" presStyleCnt="3" custScaleX="439771" custScaleY="98907" custLinFactNeighborX="-19572" custLinFactNeighborY="-61388">
        <dgm:presLayoutVars>
          <dgm:chMax val="0"/>
          <dgm:chPref val="0"/>
          <dgm:bulletEnabled val="1"/>
        </dgm:presLayoutVars>
      </dgm:prSet>
      <dgm:spPr/>
    </dgm:pt>
    <dgm:pt modelId="{82238D1E-1AD5-8B4E-985C-107176863BC4}" type="pres">
      <dgm:prSet presAssocID="{7C33345D-80A2-7844-8374-F5340F39A532}" presName="sibTrans" presStyleCnt="0"/>
      <dgm:spPr/>
    </dgm:pt>
    <dgm:pt modelId="{83C03182-7DED-2744-9172-F88D71F06C17}" type="pres">
      <dgm:prSet presAssocID="{BA21164B-33D9-874A-BAB1-97BBDF22FFB7}" presName="composite" presStyleCnt="0"/>
      <dgm:spPr/>
    </dgm:pt>
    <dgm:pt modelId="{C2286B0C-607C-9F4E-8B4A-A6A873F13272}" type="pres">
      <dgm:prSet presAssocID="{BA21164B-33D9-874A-BAB1-97BBDF22FFB7}" presName="ParentText" presStyleLbl="node1" presStyleIdx="2" presStyleCnt="3" custScaleX="95370" custScaleY="83766" custLinFactX="-100000" custLinFactNeighborX="-142292" custLinFactNeighborY="-29724">
        <dgm:presLayoutVars>
          <dgm:chMax val="1"/>
          <dgm:chPref val="1"/>
          <dgm:bulletEnabled val="1"/>
        </dgm:presLayoutVars>
      </dgm:prSet>
      <dgm:spPr>
        <a:solidFill>
          <a:schemeClr val="tx1">
            <a:lumMod val="75000"/>
          </a:schemeClr>
        </a:solidFill>
      </dgm:spPr>
    </dgm:pt>
    <dgm:pt modelId="{B58A53F1-E04E-4C4B-A7F2-D50CFEDB39BD}" type="pres">
      <dgm:prSet presAssocID="{BA21164B-33D9-874A-BAB1-97BBDF22FFB7}" presName="FinalChildText" presStyleLbl="revTx" presStyleIdx="2" presStyleCnt="3" custAng="0" custScaleX="256326" custScaleY="91907" custLinFactX="-100000" custLinFactNeighborX="-134194" custLinFactNeighborY="-59863">
        <dgm:presLayoutVars>
          <dgm:chMax val="0"/>
          <dgm:chPref val="0"/>
          <dgm:bulletEnabled val="1"/>
        </dgm:presLayoutVars>
      </dgm:prSet>
      <dgm:spPr/>
    </dgm:pt>
  </dgm:ptLst>
  <dgm:cxnLst>
    <dgm:cxn modelId="{56FF9A01-7F29-7545-B296-B75EEFA6938A}" type="presOf" srcId="{840DCB8F-9DCA-0C4B-BF3B-2BAE914F5002}" destId="{3BEC80BF-A60B-764E-9F79-879EE87E9531}" srcOrd="0" destOrd="0" presId="urn:microsoft.com/office/officeart/2005/8/layout/StepDownProcess"/>
    <dgm:cxn modelId="{6A045E03-9BFC-6B4F-B932-63CBA4CAA611}" type="presOf" srcId="{BA21164B-33D9-874A-BAB1-97BBDF22FFB7}" destId="{C2286B0C-607C-9F4E-8B4A-A6A873F13272}" srcOrd="0" destOrd="0" presId="urn:microsoft.com/office/officeart/2005/8/layout/StepDownProcess"/>
    <dgm:cxn modelId="{3242A51F-026C-B24C-8B11-219C5A5732CC}" type="presOf" srcId="{B84E4EDB-55DA-924C-947D-3A60612C7F0A}" destId="{C438D5BF-72F9-724E-9FB7-54131C803AEE}" srcOrd="0" destOrd="0" presId="urn:microsoft.com/office/officeart/2005/8/layout/StepDownProcess"/>
    <dgm:cxn modelId="{3734057A-0146-B348-BFAF-C8F8E15F4DAC}" srcId="{840DCB8F-9DCA-0C4B-BF3B-2BAE914F5002}" destId="{B84E4EDB-55DA-924C-947D-3A60612C7F0A}" srcOrd="1" destOrd="0" parTransId="{ACB48A65-D3A5-884D-88AC-4EFD5E84BCEE}" sibTransId="{7C33345D-80A2-7844-8374-F5340F39A532}"/>
    <dgm:cxn modelId="{840032A4-588F-5143-9C02-1B2297F4839D}" srcId="{BA21164B-33D9-874A-BAB1-97BBDF22FFB7}" destId="{0301ABAB-687C-374F-8203-231E923581AD}" srcOrd="0" destOrd="0" parTransId="{0CB52A45-257C-B746-8379-5F331667D117}" sibTransId="{15B472B8-7DCE-1C42-8C2A-E13E86CE5BFB}"/>
    <dgm:cxn modelId="{1A2E06BF-395E-F04E-B97F-A9A0C65B2B7C}" type="presOf" srcId="{B26A05B1-A87E-6949-B73A-C9DB73B541FE}" destId="{5B5CEA35-B1A1-1C41-894E-96F877FFE689}" srcOrd="0" destOrd="0" presId="urn:microsoft.com/office/officeart/2005/8/layout/StepDownProcess"/>
    <dgm:cxn modelId="{7C0420CF-2F0D-3A42-9A4B-FE2EE052848A}" srcId="{840DCB8F-9DCA-0C4B-BF3B-2BAE914F5002}" destId="{B26A05B1-A87E-6949-B73A-C9DB73B541FE}" srcOrd="0" destOrd="0" parTransId="{C0C49029-C3CB-CD41-AE95-5989A8FC3B60}" sibTransId="{98EC7EF5-0C53-954F-A5D0-889F51D31C69}"/>
    <dgm:cxn modelId="{AFC4BFD7-42AC-FE45-9A41-E64F50218F90}" srcId="{840DCB8F-9DCA-0C4B-BF3B-2BAE914F5002}" destId="{BA21164B-33D9-874A-BAB1-97BBDF22FFB7}" srcOrd="2" destOrd="0" parTransId="{F239A511-DEDE-7D42-989E-843D529537C6}" sibTransId="{A427A8CB-A54C-A746-B23D-C7E5319A2AEA}"/>
    <dgm:cxn modelId="{E8EE40D9-6D14-9641-A656-67F9E17C54B2}" type="presOf" srcId="{0301ABAB-687C-374F-8203-231E923581AD}" destId="{B58A53F1-E04E-4C4B-A7F2-D50CFEDB39BD}" srcOrd="0" destOrd="0" presId="urn:microsoft.com/office/officeart/2005/8/layout/StepDownProcess"/>
    <dgm:cxn modelId="{CCD7FEAF-188F-764D-BB67-A97E9E192FFB}" type="presParOf" srcId="{3BEC80BF-A60B-764E-9F79-879EE87E9531}" destId="{1BDE2AED-9EF2-B540-A78A-7D264E75611A}" srcOrd="0" destOrd="0" presId="urn:microsoft.com/office/officeart/2005/8/layout/StepDownProcess"/>
    <dgm:cxn modelId="{9EB373D3-0283-A142-9DF2-C9357B76D701}" type="presParOf" srcId="{1BDE2AED-9EF2-B540-A78A-7D264E75611A}" destId="{E70B30AE-56B0-BE4C-BC87-DCCC5F8E9BD3}" srcOrd="0" destOrd="0" presId="urn:microsoft.com/office/officeart/2005/8/layout/StepDownProcess"/>
    <dgm:cxn modelId="{1E54DA7C-B2E0-FD4D-AD8F-E9DCD0D6FE9D}" type="presParOf" srcId="{1BDE2AED-9EF2-B540-A78A-7D264E75611A}" destId="{5B5CEA35-B1A1-1C41-894E-96F877FFE689}" srcOrd="1" destOrd="0" presId="urn:microsoft.com/office/officeart/2005/8/layout/StepDownProcess"/>
    <dgm:cxn modelId="{977D3778-9B2E-874E-BB5E-019905011C0A}" type="presParOf" srcId="{1BDE2AED-9EF2-B540-A78A-7D264E75611A}" destId="{68CD6E9A-4958-B641-AA7C-66B9D397ED74}" srcOrd="2" destOrd="0" presId="urn:microsoft.com/office/officeart/2005/8/layout/StepDownProcess"/>
    <dgm:cxn modelId="{0010E44A-3CB8-874C-BED8-A13B4DCA5DB7}" type="presParOf" srcId="{3BEC80BF-A60B-764E-9F79-879EE87E9531}" destId="{2641E377-3C72-754B-86CD-C3885B3DB341}" srcOrd="1" destOrd="0" presId="urn:microsoft.com/office/officeart/2005/8/layout/StepDownProcess"/>
    <dgm:cxn modelId="{CFBED10D-13C9-B742-9D4D-B9BCC3D0D908}" type="presParOf" srcId="{3BEC80BF-A60B-764E-9F79-879EE87E9531}" destId="{B4AD897C-5B9F-F643-B57D-3DD06D3936C5}" srcOrd="2" destOrd="0" presId="urn:microsoft.com/office/officeart/2005/8/layout/StepDownProcess"/>
    <dgm:cxn modelId="{E32844EA-3187-874C-9E63-8A43DC2A6406}" type="presParOf" srcId="{B4AD897C-5B9F-F643-B57D-3DD06D3936C5}" destId="{01D6BBA4-E5F1-D549-A492-815DA0618389}" srcOrd="0" destOrd="0" presId="urn:microsoft.com/office/officeart/2005/8/layout/StepDownProcess"/>
    <dgm:cxn modelId="{B3990AE7-5F77-D849-AE5F-013C8E697C60}" type="presParOf" srcId="{B4AD897C-5B9F-F643-B57D-3DD06D3936C5}" destId="{C438D5BF-72F9-724E-9FB7-54131C803AEE}" srcOrd="1" destOrd="0" presId="urn:microsoft.com/office/officeart/2005/8/layout/StepDownProcess"/>
    <dgm:cxn modelId="{506477FE-9F6D-F64F-856A-0CC23379E772}" type="presParOf" srcId="{B4AD897C-5B9F-F643-B57D-3DD06D3936C5}" destId="{816DAC7A-AA62-D24B-9AAF-46B59C8D99CA}" srcOrd="2" destOrd="0" presId="urn:microsoft.com/office/officeart/2005/8/layout/StepDownProcess"/>
    <dgm:cxn modelId="{27EC1AC8-1EF7-5C44-8A7D-13AE714CDCDF}" type="presParOf" srcId="{3BEC80BF-A60B-764E-9F79-879EE87E9531}" destId="{82238D1E-1AD5-8B4E-985C-107176863BC4}" srcOrd="3" destOrd="0" presId="urn:microsoft.com/office/officeart/2005/8/layout/StepDownProcess"/>
    <dgm:cxn modelId="{C04852E2-2755-1645-9EDA-C2EB259AC6AB}" type="presParOf" srcId="{3BEC80BF-A60B-764E-9F79-879EE87E9531}" destId="{83C03182-7DED-2744-9172-F88D71F06C17}" srcOrd="4" destOrd="0" presId="urn:microsoft.com/office/officeart/2005/8/layout/StepDownProcess"/>
    <dgm:cxn modelId="{9BD0533B-5025-7348-A285-E20E4941D6C4}" type="presParOf" srcId="{83C03182-7DED-2744-9172-F88D71F06C17}" destId="{C2286B0C-607C-9F4E-8B4A-A6A873F13272}" srcOrd="0" destOrd="0" presId="urn:microsoft.com/office/officeart/2005/8/layout/StepDownProcess"/>
    <dgm:cxn modelId="{002AC441-30E4-B848-969E-E67345031D4B}" type="presParOf" srcId="{83C03182-7DED-2744-9172-F88D71F06C17}" destId="{B58A53F1-E04E-4C4B-A7F2-D50CFEDB39BD}"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762D28-B93C-3448-A7AF-70E4894B56CE}" type="doc">
      <dgm:prSet loTypeId="urn:microsoft.com/office/officeart/2005/8/layout/matrix1" loCatId="" qsTypeId="urn:microsoft.com/office/officeart/2005/8/quickstyle/simple1" qsCatId="simple" csTypeId="urn:microsoft.com/office/officeart/2005/8/colors/accent1_2" csCatId="accent1" phldr="1"/>
      <dgm:spPr/>
      <dgm:t>
        <a:bodyPr/>
        <a:lstStyle/>
        <a:p>
          <a:endParaRPr lang="en-US"/>
        </a:p>
      </dgm:t>
    </dgm:pt>
    <dgm:pt modelId="{87B5A7E5-5ED4-FA47-99D2-B4202577D110}">
      <dgm:prSet phldrT="[Text]"/>
      <dgm:spPr>
        <a:solidFill>
          <a:srgbClr val="F0CFFE"/>
        </a:solidFill>
      </dgm:spPr>
      <dgm:t>
        <a:bodyPr/>
        <a:lstStyle/>
        <a:p>
          <a:r>
            <a:rPr lang="en-US" b="1" dirty="0">
              <a:solidFill>
                <a:srgbClr val="7030A0"/>
              </a:solidFill>
            </a:rPr>
            <a:t>Why do Risk Assessment? </a:t>
          </a:r>
        </a:p>
      </dgm:t>
    </dgm:pt>
    <dgm:pt modelId="{CF01182B-EE38-0B49-BD20-5196AFE678CB}" type="parTrans" cxnId="{E40072DF-7B1A-A34F-AC05-D720E521DE55}">
      <dgm:prSet/>
      <dgm:spPr/>
      <dgm:t>
        <a:bodyPr/>
        <a:lstStyle/>
        <a:p>
          <a:endParaRPr lang="en-US"/>
        </a:p>
      </dgm:t>
    </dgm:pt>
    <dgm:pt modelId="{027C1C79-EF8A-D945-BDC2-458B5AFA5892}" type="sibTrans" cxnId="{E40072DF-7B1A-A34F-AC05-D720E521DE55}">
      <dgm:prSet/>
      <dgm:spPr/>
      <dgm:t>
        <a:bodyPr/>
        <a:lstStyle/>
        <a:p>
          <a:endParaRPr lang="en-US"/>
        </a:p>
      </dgm:t>
    </dgm:pt>
    <dgm:pt modelId="{0C262B6B-B2A7-5047-AA28-ED587D77B872}">
      <dgm:prSet phldrT="[Text]" custT="1"/>
      <dgm:spPr>
        <a:solidFill>
          <a:schemeClr val="accent5">
            <a:lumMod val="40000"/>
            <a:lumOff val="60000"/>
          </a:schemeClr>
        </a:solidFill>
      </dgm:spPr>
      <dgm:t>
        <a:bodyPr/>
        <a:lstStyle/>
        <a:p>
          <a:pPr>
            <a:buFont typeface="Arial" panose="020B0604020202020204" pitchFamily="34" charset="0"/>
            <a:buChar char="•"/>
          </a:pPr>
          <a:r>
            <a:rPr lang="en-US" sz="2000" b="1" dirty="0">
              <a:solidFill>
                <a:schemeClr val="bg2">
                  <a:lumMod val="10000"/>
                </a:schemeClr>
              </a:solidFill>
            </a:rPr>
            <a:t>Proactive Prevention</a:t>
          </a:r>
        </a:p>
      </dgm:t>
    </dgm:pt>
    <dgm:pt modelId="{89210902-DFD7-9B4F-8E1D-D0B48B0B25A4}" type="parTrans" cxnId="{0A94CBC8-B197-5E45-AD2E-A2FDEAD3B35E}">
      <dgm:prSet/>
      <dgm:spPr/>
      <dgm:t>
        <a:bodyPr/>
        <a:lstStyle/>
        <a:p>
          <a:endParaRPr lang="en-US"/>
        </a:p>
      </dgm:t>
    </dgm:pt>
    <dgm:pt modelId="{6E0E5922-354A-DD42-B901-FE8ED589808E}" type="sibTrans" cxnId="{0A94CBC8-B197-5E45-AD2E-A2FDEAD3B35E}">
      <dgm:prSet/>
      <dgm:spPr/>
      <dgm:t>
        <a:bodyPr/>
        <a:lstStyle/>
        <a:p>
          <a:endParaRPr lang="en-US"/>
        </a:p>
      </dgm:t>
    </dgm:pt>
    <dgm:pt modelId="{8836AB72-9BC3-AA4C-A32E-717C28CDE7C8}">
      <dgm:prSet phldrT="[Text]" custT="1"/>
      <dgm:spPr>
        <a:solidFill>
          <a:schemeClr val="accent6">
            <a:lumMod val="60000"/>
            <a:lumOff val="40000"/>
          </a:schemeClr>
        </a:solidFill>
      </dgm:spPr>
      <dgm:t>
        <a:bodyPr/>
        <a:lstStyle/>
        <a:p>
          <a:pPr>
            <a:buFont typeface="Arial" panose="020B0604020202020204" pitchFamily="34" charset="0"/>
            <a:buChar char="•"/>
          </a:pPr>
          <a:r>
            <a:rPr lang="en-US" sz="2000" b="1" dirty="0">
              <a:solidFill>
                <a:schemeClr val="bg2">
                  <a:lumMod val="10000"/>
                </a:schemeClr>
              </a:solidFill>
            </a:rPr>
            <a:t>Compliance</a:t>
          </a:r>
        </a:p>
      </dgm:t>
    </dgm:pt>
    <dgm:pt modelId="{6C2EA804-3726-DD45-A0D3-7F7DC67C72E3}" type="parTrans" cxnId="{C9FBDE2B-24D1-934D-80DF-FCFE974AA658}">
      <dgm:prSet/>
      <dgm:spPr/>
      <dgm:t>
        <a:bodyPr/>
        <a:lstStyle/>
        <a:p>
          <a:endParaRPr lang="en-US"/>
        </a:p>
      </dgm:t>
    </dgm:pt>
    <dgm:pt modelId="{CF96CC61-9724-334C-8F05-EBFA28A3CF49}" type="sibTrans" cxnId="{C9FBDE2B-24D1-934D-80DF-FCFE974AA658}">
      <dgm:prSet/>
      <dgm:spPr/>
      <dgm:t>
        <a:bodyPr/>
        <a:lstStyle/>
        <a:p>
          <a:endParaRPr lang="en-US"/>
        </a:p>
      </dgm:t>
    </dgm:pt>
    <dgm:pt modelId="{132E5255-3EA0-6049-AD9D-08F6A96A6B6B}">
      <dgm:prSet phldrT="[Text]" custT="1"/>
      <dgm:spPr>
        <a:solidFill>
          <a:schemeClr val="accent2">
            <a:lumMod val="40000"/>
            <a:lumOff val="60000"/>
          </a:schemeClr>
        </a:solidFill>
        <a:ln>
          <a:solidFill>
            <a:schemeClr val="lt1">
              <a:hueOff val="0"/>
              <a:satOff val="0"/>
              <a:lumOff val="0"/>
            </a:schemeClr>
          </a:solidFill>
        </a:ln>
      </dgm:spPr>
      <dgm:t>
        <a:bodyPr/>
        <a:lstStyle/>
        <a:p>
          <a:pPr>
            <a:buFont typeface="Arial" panose="020B0604020202020204" pitchFamily="34" charset="0"/>
            <a:buNone/>
          </a:pPr>
          <a:r>
            <a:rPr lang="en-US" sz="2000" b="1" dirty="0">
              <a:solidFill>
                <a:schemeClr val="bg2">
                  <a:lumMod val="10000"/>
                </a:schemeClr>
              </a:solidFill>
            </a:rPr>
            <a:t>Resource Allocation</a:t>
          </a:r>
        </a:p>
      </dgm:t>
    </dgm:pt>
    <dgm:pt modelId="{D941B52D-1517-B34E-84B7-02AD2D4D8111}" type="parTrans" cxnId="{B9317923-0065-764C-8C28-4AC1A18129D3}">
      <dgm:prSet/>
      <dgm:spPr/>
      <dgm:t>
        <a:bodyPr/>
        <a:lstStyle/>
        <a:p>
          <a:endParaRPr lang="en-US"/>
        </a:p>
      </dgm:t>
    </dgm:pt>
    <dgm:pt modelId="{2BB6F273-89A4-5141-A992-07FC4711F6FB}" type="sibTrans" cxnId="{B9317923-0065-764C-8C28-4AC1A18129D3}">
      <dgm:prSet/>
      <dgm:spPr/>
      <dgm:t>
        <a:bodyPr/>
        <a:lstStyle/>
        <a:p>
          <a:endParaRPr lang="en-US"/>
        </a:p>
      </dgm:t>
    </dgm:pt>
    <dgm:pt modelId="{0A074AC0-DE22-4447-9439-4B5EC3F95A3A}">
      <dgm:prSet phldrT="[Text]" custT="1"/>
      <dgm:spPr>
        <a:solidFill>
          <a:schemeClr val="accent4">
            <a:lumMod val="40000"/>
            <a:lumOff val="60000"/>
          </a:schemeClr>
        </a:solidFill>
      </dgm:spPr>
      <dgm:t>
        <a:bodyPr/>
        <a:lstStyle/>
        <a:p>
          <a:pPr>
            <a:buFont typeface="Arial" panose="020B0604020202020204" pitchFamily="34" charset="0"/>
            <a:buChar char="•"/>
          </a:pPr>
          <a:r>
            <a:rPr lang="en-US" sz="2000" b="1" dirty="0">
              <a:solidFill>
                <a:schemeClr val="bg2">
                  <a:lumMod val="10000"/>
                </a:schemeClr>
              </a:solidFill>
            </a:rPr>
            <a:t>Trust and Reputation</a:t>
          </a:r>
        </a:p>
      </dgm:t>
    </dgm:pt>
    <dgm:pt modelId="{75349435-EA18-4C4F-A67E-51D44C14E2A3}" type="parTrans" cxnId="{EFBFA931-C658-EA49-9060-702847528F11}">
      <dgm:prSet/>
      <dgm:spPr/>
      <dgm:t>
        <a:bodyPr/>
        <a:lstStyle/>
        <a:p>
          <a:endParaRPr lang="en-US"/>
        </a:p>
      </dgm:t>
    </dgm:pt>
    <dgm:pt modelId="{29BDB3F0-1C4A-E240-898A-6CF5FA07E0AF}" type="sibTrans" cxnId="{EFBFA931-C658-EA49-9060-702847528F11}">
      <dgm:prSet/>
      <dgm:spPr/>
      <dgm:t>
        <a:bodyPr/>
        <a:lstStyle/>
        <a:p>
          <a:endParaRPr lang="en-US"/>
        </a:p>
      </dgm:t>
    </dgm:pt>
    <dgm:pt modelId="{597789C2-2BF0-3D4F-A85F-CD6FEDA7C063}" type="pres">
      <dgm:prSet presAssocID="{4E762D28-B93C-3448-A7AF-70E4894B56CE}" presName="diagram" presStyleCnt="0">
        <dgm:presLayoutVars>
          <dgm:chMax val="1"/>
          <dgm:dir/>
          <dgm:animLvl val="ctr"/>
          <dgm:resizeHandles val="exact"/>
        </dgm:presLayoutVars>
      </dgm:prSet>
      <dgm:spPr/>
    </dgm:pt>
    <dgm:pt modelId="{BA52E85B-0858-4647-94D7-8EAC8915A17F}" type="pres">
      <dgm:prSet presAssocID="{4E762D28-B93C-3448-A7AF-70E4894B56CE}" presName="matrix" presStyleCnt="0"/>
      <dgm:spPr/>
    </dgm:pt>
    <dgm:pt modelId="{A36FBC64-A79C-BC42-AFC1-8F328E3DC845}" type="pres">
      <dgm:prSet presAssocID="{4E762D28-B93C-3448-A7AF-70E4894B56CE}" presName="tile1" presStyleLbl="node1" presStyleIdx="0" presStyleCnt="4"/>
      <dgm:spPr/>
    </dgm:pt>
    <dgm:pt modelId="{BA7E221A-88B6-134A-B5E9-1E14AF90142B}" type="pres">
      <dgm:prSet presAssocID="{4E762D28-B93C-3448-A7AF-70E4894B56CE}" presName="tile1text" presStyleLbl="node1" presStyleIdx="0" presStyleCnt="4">
        <dgm:presLayoutVars>
          <dgm:chMax val="0"/>
          <dgm:chPref val="0"/>
          <dgm:bulletEnabled val="1"/>
        </dgm:presLayoutVars>
      </dgm:prSet>
      <dgm:spPr/>
    </dgm:pt>
    <dgm:pt modelId="{ABF8FDB0-DF74-8949-BFE1-BD5EA0D89698}" type="pres">
      <dgm:prSet presAssocID="{4E762D28-B93C-3448-A7AF-70E4894B56CE}" presName="tile2" presStyleLbl="node1" presStyleIdx="1" presStyleCnt="4"/>
      <dgm:spPr/>
    </dgm:pt>
    <dgm:pt modelId="{B8EE7524-17E6-2F4A-9E2D-54A7F7031C0B}" type="pres">
      <dgm:prSet presAssocID="{4E762D28-B93C-3448-A7AF-70E4894B56CE}" presName="tile2text" presStyleLbl="node1" presStyleIdx="1" presStyleCnt="4">
        <dgm:presLayoutVars>
          <dgm:chMax val="0"/>
          <dgm:chPref val="0"/>
          <dgm:bulletEnabled val="1"/>
        </dgm:presLayoutVars>
      </dgm:prSet>
      <dgm:spPr/>
    </dgm:pt>
    <dgm:pt modelId="{A92423AD-8C03-D046-811E-E46CB45CE32F}" type="pres">
      <dgm:prSet presAssocID="{4E762D28-B93C-3448-A7AF-70E4894B56CE}" presName="tile3" presStyleLbl="node1" presStyleIdx="2" presStyleCnt="4"/>
      <dgm:spPr/>
    </dgm:pt>
    <dgm:pt modelId="{02AB5E64-862E-8143-887E-53A02CF1CD24}" type="pres">
      <dgm:prSet presAssocID="{4E762D28-B93C-3448-A7AF-70E4894B56CE}" presName="tile3text" presStyleLbl="node1" presStyleIdx="2" presStyleCnt="4">
        <dgm:presLayoutVars>
          <dgm:chMax val="0"/>
          <dgm:chPref val="0"/>
          <dgm:bulletEnabled val="1"/>
        </dgm:presLayoutVars>
      </dgm:prSet>
      <dgm:spPr/>
    </dgm:pt>
    <dgm:pt modelId="{4075EA83-0D44-2343-AE78-36B7E8A2DB0D}" type="pres">
      <dgm:prSet presAssocID="{4E762D28-B93C-3448-A7AF-70E4894B56CE}" presName="tile4" presStyleLbl="node1" presStyleIdx="3" presStyleCnt="4"/>
      <dgm:spPr/>
    </dgm:pt>
    <dgm:pt modelId="{2C12D92C-46E5-5B47-88FF-55B1FC00D1C8}" type="pres">
      <dgm:prSet presAssocID="{4E762D28-B93C-3448-A7AF-70E4894B56CE}" presName="tile4text" presStyleLbl="node1" presStyleIdx="3" presStyleCnt="4">
        <dgm:presLayoutVars>
          <dgm:chMax val="0"/>
          <dgm:chPref val="0"/>
          <dgm:bulletEnabled val="1"/>
        </dgm:presLayoutVars>
      </dgm:prSet>
      <dgm:spPr/>
    </dgm:pt>
    <dgm:pt modelId="{772CB3A5-DEF1-6844-84B7-FA74C31A7233}" type="pres">
      <dgm:prSet presAssocID="{4E762D28-B93C-3448-A7AF-70E4894B56CE}" presName="centerTile" presStyleLbl="fgShp" presStyleIdx="0" presStyleCnt="1" custScaleX="149550" custScaleY="126316">
        <dgm:presLayoutVars>
          <dgm:chMax val="0"/>
          <dgm:chPref val="0"/>
        </dgm:presLayoutVars>
      </dgm:prSet>
      <dgm:spPr/>
    </dgm:pt>
  </dgm:ptLst>
  <dgm:cxnLst>
    <dgm:cxn modelId="{004A7A14-669F-D24C-B624-022E6EA5F577}" type="presOf" srcId="{8836AB72-9BC3-AA4C-A32E-717C28CDE7C8}" destId="{B8EE7524-17E6-2F4A-9E2D-54A7F7031C0B}" srcOrd="1" destOrd="0" presId="urn:microsoft.com/office/officeart/2005/8/layout/matrix1"/>
    <dgm:cxn modelId="{B9317923-0065-764C-8C28-4AC1A18129D3}" srcId="{87B5A7E5-5ED4-FA47-99D2-B4202577D110}" destId="{132E5255-3EA0-6049-AD9D-08F6A96A6B6B}" srcOrd="2" destOrd="0" parTransId="{D941B52D-1517-B34E-84B7-02AD2D4D8111}" sibTransId="{2BB6F273-89A4-5141-A992-07FC4711F6FB}"/>
    <dgm:cxn modelId="{C9FBDE2B-24D1-934D-80DF-FCFE974AA658}" srcId="{87B5A7E5-5ED4-FA47-99D2-B4202577D110}" destId="{8836AB72-9BC3-AA4C-A32E-717C28CDE7C8}" srcOrd="1" destOrd="0" parTransId="{6C2EA804-3726-DD45-A0D3-7F7DC67C72E3}" sibTransId="{CF96CC61-9724-334C-8F05-EBFA28A3CF49}"/>
    <dgm:cxn modelId="{6589D930-DD3A-694F-A8DF-0AD60EBDC92A}" type="presOf" srcId="{0C262B6B-B2A7-5047-AA28-ED587D77B872}" destId="{BA7E221A-88B6-134A-B5E9-1E14AF90142B}" srcOrd="1" destOrd="0" presId="urn:microsoft.com/office/officeart/2005/8/layout/matrix1"/>
    <dgm:cxn modelId="{EFBFA931-C658-EA49-9060-702847528F11}" srcId="{87B5A7E5-5ED4-FA47-99D2-B4202577D110}" destId="{0A074AC0-DE22-4447-9439-4B5EC3F95A3A}" srcOrd="3" destOrd="0" parTransId="{75349435-EA18-4C4F-A67E-51D44C14E2A3}" sibTransId="{29BDB3F0-1C4A-E240-898A-6CF5FA07E0AF}"/>
    <dgm:cxn modelId="{9BDCFD45-E008-BC4B-A416-E85999C342C7}" type="presOf" srcId="{132E5255-3EA0-6049-AD9D-08F6A96A6B6B}" destId="{02AB5E64-862E-8143-887E-53A02CF1CD24}" srcOrd="1" destOrd="0" presId="urn:microsoft.com/office/officeart/2005/8/layout/matrix1"/>
    <dgm:cxn modelId="{1718DA5B-B765-8E4E-BED5-672250794FA1}" type="presOf" srcId="{0C262B6B-B2A7-5047-AA28-ED587D77B872}" destId="{A36FBC64-A79C-BC42-AFC1-8F328E3DC845}" srcOrd="0" destOrd="0" presId="urn:microsoft.com/office/officeart/2005/8/layout/matrix1"/>
    <dgm:cxn modelId="{83F4CD6D-DC74-1947-8F48-5766B1B53A1B}" type="presOf" srcId="{0A074AC0-DE22-4447-9439-4B5EC3F95A3A}" destId="{2C12D92C-46E5-5B47-88FF-55B1FC00D1C8}" srcOrd="1" destOrd="0" presId="urn:microsoft.com/office/officeart/2005/8/layout/matrix1"/>
    <dgm:cxn modelId="{A0CBC979-248C-3D42-9898-075C82064740}" type="presOf" srcId="{4E762D28-B93C-3448-A7AF-70E4894B56CE}" destId="{597789C2-2BF0-3D4F-A85F-CD6FEDA7C063}" srcOrd="0" destOrd="0" presId="urn:microsoft.com/office/officeart/2005/8/layout/matrix1"/>
    <dgm:cxn modelId="{FFFEF19A-6871-0E44-8F41-50024F78C401}" type="presOf" srcId="{0A074AC0-DE22-4447-9439-4B5EC3F95A3A}" destId="{4075EA83-0D44-2343-AE78-36B7E8A2DB0D}" srcOrd="0" destOrd="0" presId="urn:microsoft.com/office/officeart/2005/8/layout/matrix1"/>
    <dgm:cxn modelId="{68E9B8B5-3CC2-0D4E-B68A-1BB04E1D60B5}" type="presOf" srcId="{8836AB72-9BC3-AA4C-A32E-717C28CDE7C8}" destId="{ABF8FDB0-DF74-8949-BFE1-BD5EA0D89698}" srcOrd="0" destOrd="0" presId="urn:microsoft.com/office/officeart/2005/8/layout/matrix1"/>
    <dgm:cxn modelId="{96FB77B8-C4C1-AD4F-BE63-3973CCD5AF38}" type="presOf" srcId="{132E5255-3EA0-6049-AD9D-08F6A96A6B6B}" destId="{A92423AD-8C03-D046-811E-E46CB45CE32F}" srcOrd="0" destOrd="0" presId="urn:microsoft.com/office/officeart/2005/8/layout/matrix1"/>
    <dgm:cxn modelId="{0A94CBC8-B197-5E45-AD2E-A2FDEAD3B35E}" srcId="{87B5A7E5-5ED4-FA47-99D2-B4202577D110}" destId="{0C262B6B-B2A7-5047-AA28-ED587D77B872}" srcOrd="0" destOrd="0" parTransId="{89210902-DFD7-9B4F-8E1D-D0B48B0B25A4}" sibTransId="{6E0E5922-354A-DD42-B901-FE8ED589808E}"/>
    <dgm:cxn modelId="{471B62CF-9DEC-1847-9B7F-D08F7B9A7E8A}" type="presOf" srcId="{87B5A7E5-5ED4-FA47-99D2-B4202577D110}" destId="{772CB3A5-DEF1-6844-84B7-FA74C31A7233}" srcOrd="0" destOrd="0" presId="urn:microsoft.com/office/officeart/2005/8/layout/matrix1"/>
    <dgm:cxn modelId="{E40072DF-7B1A-A34F-AC05-D720E521DE55}" srcId="{4E762D28-B93C-3448-A7AF-70E4894B56CE}" destId="{87B5A7E5-5ED4-FA47-99D2-B4202577D110}" srcOrd="0" destOrd="0" parTransId="{CF01182B-EE38-0B49-BD20-5196AFE678CB}" sibTransId="{027C1C79-EF8A-D945-BDC2-458B5AFA5892}"/>
    <dgm:cxn modelId="{867F49E0-F358-7B47-A5A8-1D86127534B7}" type="presParOf" srcId="{597789C2-2BF0-3D4F-A85F-CD6FEDA7C063}" destId="{BA52E85B-0858-4647-94D7-8EAC8915A17F}" srcOrd="0" destOrd="0" presId="urn:microsoft.com/office/officeart/2005/8/layout/matrix1"/>
    <dgm:cxn modelId="{D44136BB-6E43-6045-9212-17D178F5CBEA}" type="presParOf" srcId="{BA52E85B-0858-4647-94D7-8EAC8915A17F}" destId="{A36FBC64-A79C-BC42-AFC1-8F328E3DC845}" srcOrd="0" destOrd="0" presId="urn:microsoft.com/office/officeart/2005/8/layout/matrix1"/>
    <dgm:cxn modelId="{5EBBB19D-29B7-FD45-94A9-EF2EDCF038EE}" type="presParOf" srcId="{BA52E85B-0858-4647-94D7-8EAC8915A17F}" destId="{BA7E221A-88B6-134A-B5E9-1E14AF90142B}" srcOrd="1" destOrd="0" presId="urn:microsoft.com/office/officeart/2005/8/layout/matrix1"/>
    <dgm:cxn modelId="{4A973504-3094-7E4D-96C3-24CD016769ED}" type="presParOf" srcId="{BA52E85B-0858-4647-94D7-8EAC8915A17F}" destId="{ABF8FDB0-DF74-8949-BFE1-BD5EA0D89698}" srcOrd="2" destOrd="0" presId="urn:microsoft.com/office/officeart/2005/8/layout/matrix1"/>
    <dgm:cxn modelId="{57E104EB-9846-2340-8B1D-26CCE67BED98}" type="presParOf" srcId="{BA52E85B-0858-4647-94D7-8EAC8915A17F}" destId="{B8EE7524-17E6-2F4A-9E2D-54A7F7031C0B}" srcOrd="3" destOrd="0" presId="urn:microsoft.com/office/officeart/2005/8/layout/matrix1"/>
    <dgm:cxn modelId="{75CA87CD-C344-4540-A798-7D14956C6F98}" type="presParOf" srcId="{BA52E85B-0858-4647-94D7-8EAC8915A17F}" destId="{A92423AD-8C03-D046-811E-E46CB45CE32F}" srcOrd="4" destOrd="0" presId="urn:microsoft.com/office/officeart/2005/8/layout/matrix1"/>
    <dgm:cxn modelId="{70FEB163-3B13-C54F-89AD-DE380566FCC9}" type="presParOf" srcId="{BA52E85B-0858-4647-94D7-8EAC8915A17F}" destId="{02AB5E64-862E-8143-887E-53A02CF1CD24}" srcOrd="5" destOrd="0" presId="urn:microsoft.com/office/officeart/2005/8/layout/matrix1"/>
    <dgm:cxn modelId="{52835C57-288A-114D-A3F0-A7AB77E17EFC}" type="presParOf" srcId="{BA52E85B-0858-4647-94D7-8EAC8915A17F}" destId="{4075EA83-0D44-2343-AE78-36B7E8A2DB0D}" srcOrd="6" destOrd="0" presId="urn:microsoft.com/office/officeart/2005/8/layout/matrix1"/>
    <dgm:cxn modelId="{C460C8E6-4415-AF4F-9A35-55161D2034F1}" type="presParOf" srcId="{BA52E85B-0858-4647-94D7-8EAC8915A17F}" destId="{2C12D92C-46E5-5B47-88FF-55B1FC00D1C8}" srcOrd="7" destOrd="0" presId="urn:microsoft.com/office/officeart/2005/8/layout/matrix1"/>
    <dgm:cxn modelId="{FF6AAB32-64E8-5F49-9331-77B2A8A2CE41}" type="presParOf" srcId="{597789C2-2BF0-3D4F-A85F-CD6FEDA7C063}" destId="{772CB3A5-DEF1-6844-84B7-FA74C31A7233}"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C49C2B4-A616-B044-9B75-72E5B59CB010}"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8118FB29-EA80-AD4F-A7DA-5F5D72F7FFBC}">
      <dgm:prSet phldrT="[Text]" custT="1"/>
      <dgm:spPr>
        <a:solidFill>
          <a:schemeClr val="tx1"/>
        </a:solidFill>
        <a:ln w="19050">
          <a:solidFill>
            <a:schemeClr val="tx1">
              <a:lumMod val="50000"/>
            </a:schemeClr>
          </a:solidFill>
        </a:ln>
      </dgm:spPr>
      <dgm:t>
        <a:bodyPr/>
        <a:lstStyle/>
        <a:p>
          <a:pPr algn="ctr"/>
          <a:endParaRPr lang="en-US" sz="2400" b="1" i="0" dirty="0">
            <a:solidFill>
              <a:schemeClr val="bg1"/>
            </a:solidFill>
            <a:effectLst/>
          </a:endParaRPr>
        </a:p>
        <a:p>
          <a:pPr algn="l"/>
          <a:r>
            <a:rPr lang="en-US" sz="2400" b="1" i="0" dirty="0">
              <a:solidFill>
                <a:schemeClr val="bg1"/>
              </a:solidFill>
              <a:effectLst/>
            </a:rPr>
            <a:t>Data Acquisition:</a:t>
          </a:r>
          <a:endParaRPr lang="en-US" sz="2400" b="1" dirty="0">
            <a:solidFill>
              <a:schemeClr val="bg1"/>
            </a:solidFill>
          </a:endParaRPr>
        </a:p>
        <a:p>
          <a:pPr algn="ctr"/>
          <a:endParaRPr lang="en-US" sz="2400" b="1" i="0" dirty="0">
            <a:solidFill>
              <a:schemeClr val="bg1"/>
            </a:solidFill>
            <a:effectLst/>
          </a:endParaRPr>
        </a:p>
      </dgm:t>
    </dgm:pt>
    <dgm:pt modelId="{53E8325B-9DB4-BA44-9E54-B4C0717CA22A}" type="parTrans" cxnId="{1193BBAB-FFE2-9349-8307-2DA3C45AFAE3}">
      <dgm:prSet/>
      <dgm:spPr/>
      <dgm:t>
        <a:bodyPr/>
        <a:lstStyle/>
        <a:p>
          <a:endParaRPr lang="en-US"/>
        </a:p>
      </dgm:t>
    </dgm:pt>
    <dgm:pt modelId="{88A1D843-144E-2A42-B64A-6D66CA14D78F}" type="sibTrans" cxnId="{1193BBAB-FFE2-9349-8307-2DA3C45AFAE3}">
      <dgm:prSet/>
      <dgm:spPr/>
      <dgm:t>
        <a:bodyPr/>
        <a:lstStyle/>
        <a:p>
          <a:endParaRPr lang="en-US"/>
        </a:p>
      </dgm:t>
    </dgm:pt>
    <dgm:pt modelId="{AAF23198-470C-D04C-B9D6-EE7284AF11F8}">
      <dgm:prSet phldrT="[Text]" custT="1"/>
      <dgm:spPr>
        <a:solidFill>
          <a:schemeClr val="tx1">
            <a:alpha val="90000"/>
          </a:schemeClr>
        </a:solidFill>
        <a:ln w="19050">
          <a:solidFill>
            <a:schemeClr val="tx1">
              <a:lumMod val="50000"/>
              <a:alpha val="90000"/>
            </a:schemeClr>
          </a:solidFill>
        </a:ln>
      </dgm:spPr>
      <dgm:t>
        <a:bodyPr/>
        <a:lstStyle/>
        <a:p>
          <a:pPr>
            <a:buFont typeface="Wingdings" pitchFamily="2" charset="2"/>
            <a:buChar char="Ø"/>
          </a:pPr>
          <a:r>
            <a:rPr lang="en-US" sz="2000" b="1" i="0" dirty="0">
              <a:solidFill>
                <a:schemeClr val="bg1"/>
              </a:solidFill>
              <a:effectLst/>
            </a:rPr>
            <a:t>Uploaded incident data for the sector, including state-specific details.</a:t>
          </a:r>
          <a:endParaRPr lang="en-US" sz="2000" dirty="0"/>
        </a:p>
      </dgm:t>
    </dgm:pt>
    <dgm:pt modelId="{CB428D92-6CDA-0C42-B862-108CCD176B7A}" type="parTrans" cxnId="{8A555C9A-D8C0-EB4E-A655-AF188C6DA549}">
      <dgm:prSet/>
      <dgm:spPr/>
      <dgm:t>
        <a:bodyPr/>
        <a:lstStyle/>
        <a:p>
          <a:endParaRPr lang="en-US"/>
        </a:p>
      </dgm:t>
    </dgm:pt>
    <dgm:pt modelId="{54E585EB-9939-2E48-839E-696CCDD2FF6E}" type="sibTrans" cxnId="{8A555C9A-D8C0-EB4E-A655-AF188C6DA549}">
      <dgm:prSet/>
      <dgm:spPr/>
      <dgm:t>
        <a:bodyPr/>
        <a:lstStyle/>
        <a:p>
          <a:endParaRPr lang="en-US"/>
        </a:p>
      </dgm:t>
    </dgm:pt>
    <dgm:pt modelId="{BBDF3BD5-4E6E-304A-AC85-CF51DF8EDEFD}">
      <dgm:prSet phldrT="[Text]" custT="1"/>
      <dgm:spPr>
        <a:solidFill>
          <a:schemeClr val="tx1">
            <a:alpha val="90000"/>
          </a:schemeClr>
        </a:solidFill>
        <a:ln w="19050">
          <a:solidFill>
            <a:schemeClr val="tx1">
              <a:lumMod val="50000"/>
              <a:alpha val="90000"/>
            </a:schemeClr>
          </a:solidFill>
        </a:ln>
      </dgm:spPr>
      <dgm:t>
        <a:bodyPr/>
        <a:lstStyle/>
        <a:p>
          <a:pPr>
            <a:buFont typeface="Wingdings" pitchFamily="2" charset="2"/>
            <a:buChar char="Ø"/>
          </a:pPr>
          <a:r>
            <a:rPr lang="en-US" sz="2000" b="1" i="0" dirty="0">
              <a:solidFill>
                <a:schemeClr val="bg1"/>
              </a:solidFill>
              <a:effectLst/>
            </a:rPr>
            <a:t>Uploaded firm size data, including normalized values for each state.</a:t>
          </a:r>
          <a:endParaRPr lang="en-US" sz="2000" dirty="0"/>
        </a:p>
      </dgm:t>
    </dgm:pt>
    <dgm:pt modelId="{3FE4D371-4841-4649-9A8E-7CFD877D52C2}" type="parTrans" cxnId="{A878AB16-E6E9-A842-8E09-9C048630477B}">
      <dgm:prSet/>
      <dgm:spPr/>
      <dgm:t>
        <a:bodyPr/>
        <a:lstStyle/>
        <a:p>
          <a:endParaRPr lang="en-US"/>
        </a:p>
      </dgm:t>
    </dgm:pt>
    <dgm:pt modelId="{895C0F90-CF2D-F643-B7CE-4E776389DCC9}" type="sibTrans" cxnId="{A878AB16-E6E9-A842-8E09-9C048630477B}">
      <dgm:prSet/>
      <dgm:spPr/>
      <dgm:t>
        <a:bodyPr/>
        <a:lstStyle/>
        <a:p>
          <a:endParaRPr lang="en-US"/>
        </a:p>
      </dgm:t>
    </dgm:pt>
    <dgm:pt modelId="{D8FCB66C-DB47-B641-AC6C-A78886A01217}">
      <dgm:prSet phldrT="[Text]" custT="1"/>
      <dgm:spPr>
        <a:solidFill>
          <a:schemeClr val="accent5">
            <a:lumMod val="40000"/>
            <a:lumOff val="60000"/>
          </a:schemeClr>
        </a:solidFill>
        <a:ln w="19050">
          <a:solidFill>
            <a:schemeClr val="accent2">
              <a:lumMod val="75000"/>
            </a:schemeClr>
          </a:solidFill>
        </a:ln>
      </dgm:spPr>
      <dgm:t>
        <a:bodyPr/>
        <a:lstStyle/>
        <a:p>
          <a:pPr algn="l"/>
          <a:r>
            <a:rPr lang="en-US" sz="2400" b="1" dirty="0">
              <a:solidFill>
                <a:srgbClr val="000000"/>
              </a:solidFill>
              <a:latin typeface="Söhne"/>
            </a:rPr>
            <a:t>Data Preparation:</a:t>
          </a:r>
          <a:endParaRPr lang="en-US" sz="2400" dirty="0">
            <a:solidFill>
              <a:srgbClr val="000000"/>
            </a:solidFill>
          </a:endParaRPr>
        </a:p>
      </dgm:t>
    </dgm:pt>
    <dgm:pt modelId="{445BA23B-629B-7E45-B10A-7D1B72E5D1A6}" type="parTrans" cxnId="{18C2C038-6030-F244-9113-4E06B057BBE6}">
      <dgm:prSet/>
      <dgm:spPr/>
      <dgm:t>
        <a:bodyPr/>
        <a:lstStyle/>
        <a:p>
          <a:endParaRPr lang="en-US"/>
        </a:p>
      </dgm:t>
    </dgm:pt>
    <dgm:pt modelId="{B0798B87-D83D-FB49-8B96-E763D9E3952A}" type="sibTrans" cxnId="{18C2C038-6030-F244-9113-4E06B057BBE6}">
      <dgm:prSet/>
      <dgm:spPr/>
      <dgm:t>
        <a:bodyPr/>
        <a:lstStyle/>
        <a:p>
          <a:endParaRPr lang="en-US"/>
        </a:p>
      </dgm:t>
    </dgm:pt>
    <dgm:pt modelId="{28AFA146-90FA-594F-83BA-3A1E7B671B5A}">
      <dgm:prSet phldrT="[Text]" custT="1"/>
      <dgm:spPr>
        <a:solidFill>
          <a:schemeClr val="accent5">
            <a:lumMod val="40000"/>
            <a:lumOff val="60000"/>
            <a:alpha val="90000"/>
          </a:schemeClr>
        </a:solidFill>
        <a:ln w="19050">
          <a:solidFill>
            <a:schemeClr val="accent2">
              <a:lumMod val="75000"/>
              <a:alpha val="90000"/>
            </a:schemeClr>
          </a:solidFill>
        </a:ln>
      </dgm:spPr>
      <dgm:t>
        <a:bodyPr/>
        <a:lstStyle/>
        <a:p>
          <a:pPr>
            <a:buFont typeface="Wingdings" pitchFamily="2" charset="2"/>
            <a:buChar char="Ø"/>
          </a:pPr>
          <a:r>
            <a:rPr lang="en-US" sz="1800" b="1" i="0" dirty="0">
              <a:solidFill>
                <a:srgbClr val="000000"/>
              </a:solidFill>
              <a:effectLst/>
            </a:rPr>
            <a:t>Extracted and cleaned state codes in the incident data to ensure consistency.</a:t>
          </a:r>
          <a:endParaRPr lang="en-US" sz="1800" dirty="0">
            <a:solidFill>
              <a:srgbClr val="000000"/>
            </a:solidFill>
          </a:endParaRPr>
        </a:p>
      </dgm:t>
    </dgm:pt>
    <dgm:pt modelId="{A431B1D3-C1F8-034A-96DB-4F592B4D8B55}" type="parTrans" cxnId="{E37C3D0A-0DF5-1748-9824-81595B6D8564}">
      <dgm:prSet/>
      <dgm:spPr/>
      <dgm:t>
        <a:bodyPr/>
        <a:lstStyle/>
        <a:p>
          <a:endParaRPr lang="en-US"/>
        </a:p>
      </dgm:t>
    </dgm:pt>
    <dgm:pt modelId="{024941C7-39D5-9747-8B5A-3790EBF84322}" type="sibTrans" cxnId="{E37C3D0A-0DF5-1748-9824-81595B6D8564}">
      <dgm:prSet/>
      <dgm:spPr/>
      <dgm:t>
        <a:bodyPr/>
        <a:lstStyle/>
        <a:p>
          <a:endParaRPr lang="en-US"/>
        </a:p>
      </dgm:t>
    </dgm:pt>
    <dgm:pt modelId="{6DACB920-F9C8-024C-83F8-6D0CB099F765}">
      <dgm:prSet phldrT="[Text]" custT="1"/>
      <dgm:spPr>
        <a:solidFill>
          <a:schemeClr val="accent5">
            <a:lumMod val="40000"/>
            <a:lumOff val="60000"/>
            <a:alpha val="90000"/>
          </a:schemeClr>
        </a:solidFill>
        <a:ln w="19050">
          <a:solidFill>
            <a:schemeClr val="accent2">
              <a:lumMod val="75000"/>
              <a:alpha val="90000"/>
            </a:schemeClr>
          </a:solidFill>
        </a:ln>
      </dgm:spPr>
      <dgm:t>
        <a:bodyPr/>
        <a:lstStyle/>
        <a:p>
          <a:pPr>
            <a:buFont typeface="Wingdings" pitchFamily="2" charset="2"/>
            <a:buChar char="Ø"/>
          </a:pPr>
          <a:r>
            <a:rPr lang="en-US" sz="1800" b="1" i="0" dirty="0">
              <a:solidFill>
                <a:srgbClr val="000000"/>
              </a:solidFill>
              <a:effectLst/>
            </a:rPr>
            <a:t>Calculated the proportion of incidents for each state relative to the total number of incidents.</a:t>
          </a:r>
          <a:endParaRPr lang="en-US" sz="1800" dirty="0">
            <a:solidFill>
              <a:srgbClr val="000000"/>
            </a:solidFill>
          </a:endParaRPr>
        </a:p>
      </dgm:t>
    </dgm:pt>
    <dgm:pt modelId="{2F943EB0-F38F-4447-A48D-6E5DDC560C8D}" type="parTrans" cxnId="{2860CDC3-DEBD-174D-A3E3-50A5C0F7FA70}">
      <dgm:prSet/>
      <dgm:spPr/>
      <dgm:t>
        <a:bodyPr/>
        <a:lstStyle/>
        <a:p>
          <a:endParaRPr lang="en-US"/>
        </a:p>
      </dgm:t>
    </dgm:pt>
    <dgm:pt modelId="{51F320D3-1A3E-F343-A22B-D5EBE31DD08F}" type="sibTrans" cxnId="{2860CDC3-DEBD-174D-A3E3-50A5C0F7FA70}">
      <dgm:prSet/>
      <dgm:spPr/>
      <dgm:t>
        <a:bodyPr/>
        <a:lstStyle/>
        <a:p>
          <a:endParaRPr lang="en-US"/>
        </a:p>
      </dgm:t>
    </dgm:pt>
    <dgm:pt modelId="{502155E3-D553-4A4E-BF9A-534D9728FC6B}">
      <dgm:prSet phldrT="[Text]" custT="1"/>
      <dgm:spPr>
        <a:solidFill>
          <a:schemeClr val="tx1"/>
        </a:solidFill>
        <a:ln w="19050">
          <a:solidFill>
            <a:schemeClr val="tx1">
              <a:lumMod val="50000"/>
            </a:schemeClr>
          </a:solidFill>
        </a:ln>
      </dgm:spPr>
      <dgm:t>
        <a:bodyPr/>
        <a:lstStyle/>
        <a:p>
          <a:pPr algn="l"/>
          <a:r>
            <a:rPr lang="en-US" sz="2400" b="1" i="0" dirty="0">
              <a:solidFill>
                <a:schemeClr val="bg1"/>
              </a:solidFill>
              <a:effectLst/>
              <a:latin typeface="Söhne"/>
            </a:rPr>
            <a:t>Data Integration:</a:t>
          </a:r>
          <a:endParaRPr lang="en-US" sz="2400" dirty="0"/>
        </a:p>
      </dgm:t>
    </dgm:pt>
    <dgm:pt modelId="{1DBDE8C7-4E45-6A47-BD35-9A537BB15E4A}" type="parTrans" cxnId="{B1C9D57E-86A5-0243-A463-534188A31B18}">
      <dgm:prSet/>
      <dgm:spPr/>
      <dgm:t>
        <a:bodyPr/>
        <a:lstStyle/>
        <a:p>
          <a:endParaRPr lang="en-US"/>
        </a:p>
      </dgm:t>
    </dgm:pt>
    <dgm:pt modelId="{E7204E47-4F59-1E42-B131-11B83A896EFC}" type="sibTrans" cxnId="{B1C9D57E-86A5-0243-A463-534188A31B18}">
      <dgm:prSet/>
      <dgm:spPr/>
      <dgm:t>
        <a:bodyPr/>
        <a:lstStyle/>
        <a:p>
          <a:endParaRPr lang="en-US"/>
        </a:p>
      </dgm:t>
    </dgm:pt>
    <dgm:pt modelId="{5134B69C-0EA7-124D-93D7-36F49C3AA659}">
      <dgm:prSet phldrT="[Text]" custT="1"/>
      <dgm:spPr>
        <a:solidFill>
          <a:schemeClr val="tx1">
            <a:alpha val="90000"/>
          </a:schemeClr>
        </a:solidFill>
        <a:ln w="19050">
          <a:solidFill>
            <a:schemeClr val="tx1">
              <a:lumMod val="50000"/>
              <a:alpha val="90000"/>
            </a:schemeClr>
          </a:solidFill>
        </a:ln>
      </dgm:spPr>
      <dgm:t>
        <a:bodyPr/>
        <a:lstStyle/>
        <a:p>
          <a:pPr>
            <a:buFont typeface="Wingdings" pitchFamily="2" charset="2"/>
            <a:buChar char="Ø"/>
          </a:pPr>
          <a:r>
            <a:rPr lang="en-US" sz="1600" b="1" i="0" dirty="0">
              <a:solidFill>
                <a:schemeClr val="bg1"/>
              </a:solidFill>
              <a:effectLst/>
            </a:rPr>
            <a:t>Aligned firm size data by converting and matching state names with incident data.</a:t>
          </a:r>
          <a:endParaRPr lang="en-US" sz="1600" dirty="0">
            <a:solidFill>
              <a:schemeClr val="bg1"/>
            </a:solidFill>
          </a:endParaRPr>
        </a:p>
      </dgm:t>
    </dgm:pt>
    <dgm:pt modelId="{F1AF5CAE-208A-644A-AA18-B40A3069A0DB}" type="parTrans" cxnId="{FE1B0F69-9608-A844-BEAE-FCDAA26FC67B}">
      <dgm:prSet/>
      <dgm:spPr/>
      <dgm:t>
        <a:bodyPr/>
        <a:lstStyle/>
        <a:p>
          <a:endParaRPr lang="en-US"/>
        </a:p>
      </dgm:t>
    </dgm:pt>
    <dgm:pt modelId="{90319911-20BC-0545-8FC8-C32FD56E19B9}" type="sibTrans" cxnId="{FE1B0F69-9608-A844-BEAE-FCDAA26FC67B}">
      <dgm:prSet/>
      <dgm:spPr/>
      <dgm:t>
        <a:bodyPr/>
        <a:lstStyle/>
        <a:p>
          <a:endParaRPr lang="en-US"/>
        </a:p>
      </dgm:t>
    </dgm:pt>
    <dgm:pt modelId="{24AB0084-D721-2848-B7E1-BB9AB4A3250D}">
      <dgm:prSet phldrT="[Text]" custT="1"/>
      <dgm:spPr>
        <a:solidFill>
          <a:schemeClr val="tx1">
            <a:alpha val="90000"/>
          </a:schemeClr>
        </a:solidFill>
        <a:ln w="19050">
          <a:solidFill>
            <a:schemeClr val="tx1">
              <a:lumMod val="50000"/>
              <a:alpha val="90000"/>
            </a:schemeClr>
          </a:solidFill>
        </a:ln>
      </dgm:spPr>
      <dgm:t>
        <a:bodyPr/>
        <a:lstStyle/>
        <a:p>
          <a:pPr>
            <a:buFont typeface="Wingdings" pitchFamily="2" charset="2"/>
            <a:buChar char="Ø"/>
          </a:pPr>
          <a:r>
            <a:rPr lang="en-US" sz="1600" b="1" i="0" dirty="0">
              <a:solidFill>
                <a:schemeClr val="bg1"/>
              </a:solidFill>
              <a:effectLst/>
            </a:rPr>
            <a:t>Merged incident proportions with normalized firm size proportions based on state names.</a:t>
          </a:r>
          <a:endParaRPr lang="en-US" sz="1600" dirty="0">
            <a:solidFill>
              <a:schemeClr val="bg1"/>
            </a:solidFill>
          </a:endParaRPr>
        </a:p>
      </dgm:t>
    </dgm:pt>
    <dgm:pt modelId="{4E5D36E1-332E-D345-997D-21097321D026}" type="parTrans" cxnId="{EA1CA49A-7719-D04B-A90B-A7281D4B4437}">
      <dgm:prSet/>
      <dgm:spPr/>
      <dgm:t>
        <a:bodyPr/>
        <a:lstStyle/>
        <a:p>
          <a:endParaRPr lang="en-US"/>
        </a:p>
      </dgm:t>
    </dgm:pt>
    <dgm:pt modelId="{2BDF14B4-597D-FF4A-BA62-6429C91239AC}" type="sibTrans" cxnId="{EA1CA49A-7719-D04B-A90B-A7281D4B4437}">
      <dgm:prSet/>
      <dgm:spPr/>
      <dgm:t>
        <a:bodyPr/>
        <a:lstStyle/>
        <a:p>
          <a:endParaRPr lang="en-US"/>
        </a:p>
      </dgm:t>
    </dgm:pt>
    <dgm:pt modelId="{C125FC68-7F9C-EB4B-A87D-88C34FD92FA6}">
      <dgm:prSet phldrT="[Text]" custT="1"/>
      <dgm:spPr>
        <a:solidFill>
          <a:schemeClr val="tx1">
            <a:alpha val="90000"/>
          </a:schemeClr>
        </a:solidFill>
        <a:ln w="19050">
          <a:solidFill>
            <a:schemeClr val="tx1">
              <a:lumMod val="50000"/>
              <a:alpha val="90000"/>
            </a:schemeClr>
          </a:solidFill>
        </a:ln>
      </dgm:spPr>
      <dgm:t>
        <a:bodyPr/>
        <a:lstStyle/>
        <a:p>
          <a:pPr rtl="0">
            <a:buFont typeface="Wingdings" pitchFamily="2" charset="2"/>
            <a:buChar char="Ø"/>
          </a:pPr>
          <a:r>
            <a:rPr lang="en-US" sz="1600" b="1" i="0" dirty="0">
              <a:solidFill>
                <a:schemeClr val="bg2">
                  <a:lumMod val="10000"/>
                </a:schemeClr>
              </a:solidFill>
              <a:highlight>
                <a:srgbClr val="FFFF00"/>
              </a:highlight>
            </a:rPr>
            <a:t>Calculation:</a:t>
          </a:r>
          <a:r>
            <a:rPr lang="en-US" sz="1600" b="1" i="0" dirty="0">
              <a:solidFill>
                <a:schemeClr val="bg2">
                  <a:lumMod val="10000"/>
                </a:schemeClr>
              </a:solidFill>
              <a:highlight>
                <a:srgbClr val="FFFF00"/>
              </a:highlight>
              <a:latin typeface="Calibri"/>
            </a:rPr>
            <a:t> </a:t>
          </a:r>
          <a:r>
            <a:rPr lang="en-US" sz="1600" b="0" i="0" dirty="0">
              <a:solidFill>
                <a:schemeClr val="bg2">
                  <a:lumMod val="10000"/>
                </a:schemeClr>
              </a:solidFill>
              <a:highlight>
                <a:srgbClr val="FFFF00"/>
              </a:highlight>
              <a:latin typeface="Calibri"/>
            </a:rPr>
            <a:t>(Number of Incidents / Total Incidents)×(Number of Firms /Total Firms)×Weighting Factor </a:t>
          </a:r>
          <a:r>
            <a:rPr lang="en-US" sz="1600" b="1" i="0" dirty="0">
              <a:solidFill>
                <a:schemeClr val="bg2">
                  <a:lumMod val="10000"/>
                </a:schemeClr>
              </a:solidFill>
              <a:highlight>
                <a:srgbClr val="FFFF00"/>
              </a:highlight>
              <a:latin typeface="Calibri"/>
            </a:rPr>
            <a:t>to</a:t>
          </a:r>
          <a:r>
            <a:rPr lang="en-US" sz="1600" b="1" i="0" dirty="0">
              <a:solidFill>
                <a:schemeClr val="bg2">
                  <a:lumMod val="10000"/>
                </a:schemeClr>
              </a:solidFill>
              <a:highlight>
                <a:srgbClr val="FFFF00"/>
              </a:highlight>
            </a:rPr>
            <a:t> derive a preliminary risk metric.</a:t>
          </a:r>
          <a:endParaRPr lang="en-US" sz="1600" b="0" i="0" dirty="0">
            <a:solidFill>
              <a:schemeClr val="bg2">
                <a:lumMod val="10000"/>
              </a:schemeClr>
            </a:solidFill>
            <a:highlight>
              <a:srgbClr val="FFFF00"/>
            </a:highlight>
            <a:latin typeface="Calibri"/>
          </a:endParaRPr>
        </a:p>
      </dgm:t>
    </dgm:pt>
    <dgm:pt modelId="{878E6F09-021D-BA48-8C3F-30B4B6FE73DC}" type="parTrans" cxnId="{53C275DE-61EA-F040-8AB7-4F4DBB51F1AE}">
      <dgm:prSet/>
      <dgm:spPr/>
      <dgm:t>
        <a:bodyPr/>
        <a:lstStyle/>
        <a:p>
          <a:endParaRPr lang="en-US"/>
        </a:p>
      </dgm:t>
    </dgm:pt>
    <dgm:pt modelId="{63A54024-F8A1-0846-883C-C35F02A9A42D}" type="sibTrans" cxnId="{53C275DE-61EA-F040-8AB7-4F4DBB51F1AE}">
      <dgm:prSet/>
      <dgm:spPr/>
      <dgm:t>
        <a:bodyPr/>
        <a:lstStyle/>
        <a:p>
          <a:endParaRPr lang="en-US"/>
        </a:p>
      </dgm:t>
    </dgm:pt>
    <dgm:pt modelId="{A444EF72-76AB-8147-836F-77E29A931517}" type="pres">
      <dgm:prSet presAssocID="{8C49C2B4-A616-B044-9B75-72E5B59CB010}" presName="Name0" presStyleCnt="0">
        <dgm:presLayoutVars>
          <dgm:dir/>
          <dgm:animLvl val="lvl"/>
          <dgm:resizeHandles val="exact"/>
        </dgm:presLayoutVars>
      </dgm:prSet>
      <dgm:spPr/>
    </dgm:pt>
    <dgm:pt modelId="{DE563F57-BD3C-A34C-B793-EBED50B38DA1}" type="pres">
      <dgm:prSet presAssocID="{8118FB29-EA80-AD4F-A7DA-5F5D72F7FFBC}" presName="linNode" presStyleCnt="0"/>
      <dgm:spPr/>
    </dgm:pt>
    <dgm:pt modelId="{0E909C22-B036-524A-B49D-E56AB8731A31}" type="pres">
      <dgm:prSet presAssocID="{8118FB29-EA80-AD4F-A7DA-5F5D72F7FFBC}" presName="parentText" presStyleLbl="node1" presStyleIdx="0" presStyleCnt="3" custScaleX="55922">
        <dgm:presLayoutVars>
          <dgm:chMax val="1"/>
          <dgm:bulletEnabled val="1"/>
        </dgm:presLayoutVars>
      </dgm:prSet>
      <dgm:spPr/>
    </dgm:pt>
    <dgm:pt modelId="{21FA9DD2-9C9A-504F-BB5E-0C249522E649}" type="pres">
      <dgm:prSet presAssocID="{8118FB29-EA80-AD4F-A7DA-5F5D72F7FFBC}" presName="descendantText" presStyleLbl="alignAccFollowNode1" presStyleIdx="0" presStyleCnt="3" custScaleY="115260">
        <dgm:presLayoutVars>
          <dgm:bulletEnabled val="1"/>
        </dgm:presLayoutVars>
      </dgm:prSet>
      <dgm:spPr/>
    </dgm:pt>
    <dgm:pt modelId="{EC3DBBAE-6A40-E744-9D88-45CABDEB8EE9}" type="pres">
      <dgm:prSet presAssocID="{88A1D843-144E-2A42-B64A-6D66CA14D78F}" presName="sp" presStyleCnt="0"/>
      <dgm:spPr/>
    </dgm:pt>
    <dgm:pt modelId="{5C826801-82BC-4144-A1AF-91117F990D4B}" type="pres">
      <dgm:prSet presAssocID="{D8FCB66C-DB47-B641-AC6C-A78886A01217}" presName="linNode" presStyleCnt="0"/>
      <dgm:spPr/>
    </dgm:pt>
    <dgm:pt modelId="{9B18DA24-CE90-7E4A-9E06-C51B1D826EBF}" type="pres">
      <dgm:prSet presAssocID="{D8FCB66C-DB47-B641-AC6C-A78886A01217}" presName="parentText" presStyleLbl="node1" presStyleIdx="1" presStyleCnt="3" custScaleX="55922">
        <dgm:presLayoutVars>
          <dgm:chMax val="1"/>
          <dgm:bulletEnabled val="1"/>
        </dgm:presLayoutVars>
      </dgm:prSet>
      <dgm:spPr/>
    </dgm:pt>
    <dgm:pt modelId="{3E4A8A1F-2F36-C944-9190-E23A7AABF5DF}" type="pres">
      <dgm:prSet presAssocID="{D8FCB66C-DB47-B641-AC6C-A78886A01217}" presName="descendantText" presStyleLbl="alignAccFollowNode1" presStyleIdx="1" presStyleCnt="3" custScaleY="105455">
        <dgm:presLayoutVars>
          <dgm:bulletEnabled val="1"/>
        </dgm:presLayoutVars>
      </dgm:prSet>
      <dgm:spPr/>
    </dgm:pt>
    <dgm:pt modelId="{985D1106-4830-A14E-949E-005356261438}" type="pres">
      <dgm:prSet presAssocID="{B0798B87-D83D-FB49-8B96-E763D9E3952A}" presName="sp" presStyleCnt="0"/>
      <dgm:spPr/>
    </dgm:pt>
    <dgm:pt modelId="{119D7865-15C9-814D-866A-7CD906445AA0}" type="pres">
      <dgm:prSet presAssocID="{502155E3-D553-4A4E-BF9A-534D9728FC6B}" presName="linNode" presStyleCnt="0"/>
      <dgm:spPr/>
    </dgm:pt>
    <dgm:pt modelId="{558DFE41-5DFC-904A-8D9A-78C2DD3EED3E}" type="pres">
      <dgm:prSet presAssocID="{502155E3-D553-4A4E-BF9A-534D9728FC6B}" presName="parentText" presStyleLbl="node1" presStyleIdx="2" presStyleCnt="3" custScaleX="55922">
        <dgm:presLayoutVars>
          <dgm:chMax val="1"/>
          <dgm:bulletEnabled val="1"/>
        </dgm:presLayoutVars>
      </dgm:prSet>
      <dgm:spPr/>
    </dgm:pt>
    <dgm:pt modelId="{E43E62FD-E871-8449-ADE5-10F2D53433C6}" type="pres">
      <dgm:prSet presAssocID="{502155E3-D553-4A4E-BF9A-534D9728FC6B}" presName="descendantText" presStyleLbl="alignAccFollowNode1" presStyleIdx="2" presStyleCnt="3" custScaleY="158419">
        <dgm:presLayoutVars>
          <dgm:bulletEnabled val="1"/>
        </dgm:presLayoutVars>
      </dgm:prSet>
      <dgm:spPr/>
    </dgm:pt>
  </dgm:ptLst>
  <dgm:cxnLst>
    <dgm:cxn modelId="{0245AA05-6FCE-4747-83CC-0E4C4C75BC30}" type="presOf" srcId="{8118FB29-EA80-AD4F-A7DA-5F5D72F7FFBC}" destId="{0E909C22-B036-524A-B49D-E56AB8731A31}" srcOrd="0" destOrd="0" presId="urn:microsoft.com/office/officeart/2005/8/layout/vList5"/>
    <dgm:cxn modelId="{E37C3D0A-0DF5-1748-9824-81595B6D8564}" srcId="{D8FCB66C-DB47-B641-AC6C-A78886A01217}" destId="{28AFA146-90FA-594F-83BA-3A1E7B671B5A}" srcOrd="0" destOrd="0" parTransId="{A431B1D3-C1F8-034A-96DB-4F592B4D8B55}" sibTransId="{024941C7-39D5-9747-8B5A-3790EBF84322}"/>
    <dgm:cxn modelId="{A878AB16-E6E9-A842-8E09-9C048630477B}" srcId="{8118FB29-EA80-AD4F-A7DA-5F5D72F7FFBC}" destId="{BBDF3BD5-4E6E-304A-AC85-CF51DF8EDEFD}" srcOrd="1" destOrd="0" parTransId="{3FE4D371-4841-4649-9A8E-7CFD877D52C2}" sibTransId="{895C0F90-CF2D-F643-B7CE-4E776389DCC9}"/>
    <dgm:cxn modelId="{56FBB928-F746-4362-9893-AC357C1369F3}" type="presOf" srcId="{AAF23198-470C-D04C-B9D6-EE7284AF11F8}" destId="{21FA9DD2-9C9A-504F-BB5E-0C249522E649}" srcOrd="0" destOrd="0" presId="urn:microsoft.com/office/officeart/2005/8/layout/vList5"/>
    <dgm:cxn modelId="{18C2C038-6030-F244-9113-4E06B057BBE6}" srcId="{8C49C2B4-A616-B044-9B75-72E5B59CB010}" destId="{D8FCB66C-DB47-B641-AC6C-A78886A01217}" srcOrd="1" destOrd="0" parTransId="{445BA23B-629B-7E45-B10A-7D1B72E5D1A6}" sibTransId="{B0798B87-D83D-FB49-8B96-E763D9E3952A}"/>
    <dgm:cxn modelId="{7811FE3B-86A7-4FB0-911B-5ED060E6F4F0}" type="presOf" srcId="{24AB0084-D721-2848-B7E1-BB9AB4A3250D}" destId="{E43E62FD-E871-8449-ADE5-10F2D53433C6}" srcOrd="0" destOrd="1" presId="urn:microsoft.com/office/officeart/2005/8/layout/vList5"/>
    <dgm:cxn modelId="{8E18325B-99CD-4D01-B731-850E0CDA5A60}" type="presOf" srcId="{6DACB920-F9C8-024C-83F8-6D0CB099F765}" destId="{3E4A8A1F-2F36-C944-9190-E23A7AABF5DF}" srcOrd="0" destOrd="1" presId="urn:microsoft.com/office/officeart/2005/8/layout/vList5"/>
    <dgm:cxn modelId="{FE1B0F69-9608-A844-BEAE-FCDAA26FC67B}" srcId="{502155E3-D553-4A4E-BF9A-534D9728FC6B}" destId="{5134B69C-0EA7-124D-93D7-36F49C3AA659}" srcOrd="0" destOrd="0" parTransId="{F1AF5CAE-208A-644A-AA18-B40A3069A0DB}" sibTransId="{90319911-20BC-0545-8FC8-C32FD56E19B9}"/>
    <dgm:cxn modelId="{1FC53974-00AA-4778-B9A6-EE073C2A22B4}" type="presOf" srcId="{D8FCB66C-DB47-B641-AC6C-A78886A01217}" destId="{9B18DA24-CE90-7E4A-9E06-C51B1D826EBF}" srcOrd="0" destOrd="0" presId="urn:microsoft.com/office/officeart/2005/8/layout/vList5"/>
    <dgm:cxn modelId="{81653F7C-1D8B-4E22-9CF0-F6FF720DE7CD}" type="presOf" srcId="{C125FC68-7F9C-EB4B-A87D-88C34FD92FA6}" destId="{E43E62FD-E871-8449-ADE5-10F2D53433C6}" srcOrd="0" destOrd="2" presId="urn:microsoft.com/office/officeart/2005/8/layout/vList5"/>
    <dgm:cxn modelId="{B1C9D57E-86A5-0243-A463-534188A31B18}" srcId="{8C49C2B4-A616-B044-9B75-72E5B59CB010}" destId="{502155E3-D553-4A4E-BF9A-534D9728FC6B}" srcOrd="2" destOrd="0" parTransId="{1DBDE8C7-4E45-6A47-BD35-9A537BB15E4A}" sibTransId="{E7204E47-4F59-1E42-B131-11B83A896EFC}"/>
    <dgm:cxn modelId="{B125CB93-34AF-45C7-976E-E14EF2D040CF}" type="presOf" srcId="{BBDF3BD5-4E6E-304A-AC85-CF51DF8EDEFD}" destId="{21FA9DD2-9C9A-504F-BB5E-0C249522E649}" srcOrd="0" destOrd="1" presId="urn:microsoft.com/office/officeart/2005/8/layout/vList5"/>
    <dgm:cxn modelId="{8A555C9A-D8C0-EB4E-A655-AF188C6DA549}" srcId="{8118FB29-EA80-AD4F-A7DA-5F5D72F7FFBC}" destId="{AAF23198-470C-D04C-B9D6-EE7284AF11F8}" srcOrd="0" destOrd="0" parTransId="{CB428D92-6CDA-0C42-B862-108CCD176B7A}" sibTransId="{54E585EB-9939-2E48-839E-696CCDD2FF6E}"/>
    <dgm:cxn modelId="{EA1CA49A-7719-D04B-A90B-A7281D4B4437}" srcId="{502155E3-D553-4A4E-BF9A-534D9728FC6B}" destId="{24AB0084-D721-2848-B7E1-BB9AB4A3250D}" srcOrd="1" destOrd="0" parTransId="{4E5D36E1-332E-D345-997D-21097321D026}" sibTransId="{2BDF14B4-597D-FF4A-BA62-6429C91239AC}"/>
    <dgm:cxn modelId="{1193BBAB-FFE2-9349-8307-2DA3C45AFAE3}" srcId="{8C49C2B4-A616-B044-9B75-72E5B59CB010}" destId="{8118FB29-EA80-AD4F-A7DA-5F5D72F7FFBC}" srcOrd="0" destOrd="0" parTransId="{53E8325B-9DB4-BA44-9E54-B4C0717CA22A}" sibTransId="{88A1D843-144E-2A42-B64A-6D66CA14D78F}"/>
    <dgm:cxn modelId="{BDF4F6B1-FD4D-439D-B9EB-051B9489E0C6}" type="presOf" srcId="{502155E3-D553-4A4E-BF9A-534D9728FC6B}" destId="{558DFE41-5DFC-904A-8D9A-78C2DD3EED3E}" srcOrd="0" destOrd="0" presId="urn:microsoft.com/office/officeart/2005/8/layout/vList5"/>
    <dgm:cxn modelId="{2860CDC3-DEBD-174D-A3E3-50A5C0F7FA70}" srcId="{D8FCB66C-DB47-B641-AC6C-A78886A01217}" destId="{6DACB920-F9C8-024C-83F8-6D0CB099F765}" srcOrd="1" destOrd="0" parTransId="{2F943EB0-F38F-4447-A48D-6E5DDC560C8D}" sibTransId="{51F320D3-1A3E-F343-A22B-D5EBE31DD08F}"/>
    <dgm:cxn modelId="{39B273CD-F196-E44E-A216-7496F29810C1}" type="presOf" srcId="{8C49C2B4-A616-B044-9B75-72E5B59CB010}" destId="{A444EF72-76AB-8147-836F-77E29A931517}" srcOrd="0" destOrd="0" presId="urn:microsoft.com/office/officeart/2005/8/layout/vList5"/>
    <dgm:cxn modelId="{53C275DE-61EA-F040-8AB7-4F4DBB51F1AE}" srcId="{502155E3-D553-4A4E-BF9A-534D9728FC6B}" destId="{C125FC68-7F9C-EB4B-A87D-88C34FD92FA6}" srcOrd="2" destOrd="0" parTransId="{878E6F09-021D-BA48-8C3F-30B4B6FE73DC}" sibTransId="{63A54024-F8A1-0846-883C-C35F02A9A42D}"/>
    <dgm:cxn modelId="{2BB73FEB-4A90-4E29-9157-F9CEC0A8673D}" type="presOf" srcId="{28AFA146-90FA-594F-83BA-3A1E7B671B5A}" destId="{3E4A8A1F-2F36-C944-9190-E23A7AABF5DF}" srcOrd="0" destOrd="0" presId="urn:microsoft.com/office/officeart/2005/8/layout/vList5"/>
    <dgm:cxn modelId="{EF94D3F8-F7ED-451A-90D0-C90173A9EAF7}" type="presOf" srcId="{5134B69C-0EA7-124D-93D7-36F49C3AA659}" destId="{E43E62FD-E871-8449-ADE5-10F2D53433C6}" srcOrd="0" destOrd="0" presId="urn:microsoft.com/office/officeart/2005/8/layout/vList5"/>
    <dgm:cxn modelId="{F4E4554F-6260-40F8-B2B8-90072B52B759}" type="presParOf" srcId="{A444EF72-76AB-8147-836F-77E29A931517}" destId="{DE563F57-BD3C-A34C-B793-EBED50B38DA1}" srcOrd="0" destOrd="0" presId="urn:microsoft.com/office/officeart/2005/8/layout/vList5"/>
    <dgm:cxn modelId="{8B0FFE52-21D4-448D-9EDF-0A8F1E2A8338}" type="presParOf" srcId="{DE563F57-BD3C-A34C-B793-EBED50B38DA1}" destId="{0E909C22-B036-524A-B49D-E56AB8731A31}" srcOrd="0" destOrd="0" presId="urn:microsoft.com/office/officeart/2005/8/layout/vList5"/>
    <dgm:cxn modelId="{DC814CC9-60E2-44A0-B068-848387745AC8}" type="presParOf" srcId="{DE563F57-BD3C-A34C-B793-EBED50B38DA1}" destId="{21FA9DD2-9C9A-504F-BB5E-0C249522E649}" srcOrd="1" destOrd="0" presId="urn:microsoft.com/office/officeart/2005/8/layout/vList5"/>
    <dgm:cxn modelId="{1FFEC807-4E89-4826-BAC5-0D325EF007E7}" type="presParOf" srcId="{A444EF72-76AB-8147-836F-77E29A931517}" destId="{EC3DBBAE-6A40-E744-9D88-45CABDEB8EE9}" srcOrd="1" destOrd="0" presId="urn:microsoft.com/office/officeart/2005/8/layout/vList5"/>
    <dgm:cxn modelId="{B8B2F33B-FFC1-4541-86D9-00EA814E578C}" type="presParOf" srcId="{A444EF72-76AB-8147-836F-77E29A931517}" destId="{5C826801-82BC-4144-A1AF-91117F990D4B}" srcOrd="2" destOrd="0" presId="urn:microsoft.com/office/officeart/2005/8/layout/vList5"/>
    <dgm:cxn modelId="{D35F065F-D1CD-4703-AC66-CA4BAC9661FB}" type="presParOf" srcId="{5C826801-82BC-4144-A1AF-91117F990D4B}" destId="{9B18DA24-CE90-7E4A-9E06-C51B1D826EBF}" srcOrd="0" destOrd="0" presId="urn:microsoft.com/office/officeart/2005/8/layout/vList5"/>
    <dgm:cxn modelId="{126594FA-C254-4A33-BBA0-2F404B56DA6D}" type="presParOf" srcId="{5C826801-82BC-4144-A1AF-91117F990D4B}" destId="{3E4A8A1F-2F36-C944-9190-E23A7AABF5DF}" srcOrd="1" destOrd="0" presId="urn:microsoft.com/office/officeart/2005/8/layout/vList5"/>
    <dgm:cxn modelId="{5ECD280B-55F3-435B-9108-D2E4DAD0C17A}" type="presParOf" srcId="{A444EF72-76AB-8147-836F-77E29A931517}" destId="{985D1106-4830-A14E-949E-005356261438}" srcOrd="3" destOrd="0" presId="urn:microsoft.com/office/officeart/2005/8/layout/vList5"/>
    <dgm:cxn modelId="{F3289D03-274B-40B5-9B1A-D7683299BB0F}" type="presParOf" srcId="{A444EF72-76AB-8147-836F-77E29A931517}" destId="{119D7865-15C9-814D-866A-7CD906445AA0}" srcOrd="4" destOrd="0" presId="urn:microsoft.com/office/officeart/2005/8/layout/vList5"/>
    <dgm:cxn modelId="{878BFBE3-03B9-4686-95B5-9D9741D52CB2}" type="presParOf" srcId="{119D7865-15C9-814D-866A-7CD906445AA0}" destId="{558DFE41-5DFC-904A-8D9A-78C2DD3EED3E}" srcOrd="0" destOrd="0" presId="urn:microsoft.com/office/officeart/2005/8/layout/vList5"/>
    <dgm:cxn modelId="{05E4B955-F296-4610-8189-81F5739CFC6C}" type="presParOf" srcId="{119D7865-15C9-814D-866A-7CD906445AA0}" destId="{E43E62FD-E871-8449-ADE5-10F2D53433C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A7B5F4E-2467-8A4A-899A-FE21B722C1FD}"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6B8F8637-4026-C241-96EC-4934ED7FA8FC}">
      <dgm:prSet phldrT="[Text]" custT="1"/>
      <dgm:spPr>
        <a:solidFill>
          <a:schemeClr val="accent5">
            <a:lumMod val="40000"/>
            <a:lumOff val="60000"/>
          </a:schemeClr>
        </a:solidFill>
        <a:ln w="19050">
          <a:solidFill>
            <a:schemeClr val="accent2">
              <a:lumMod val="75000"/>
            </a:schemeClr>
          </a:solidFill>
        </a:ln>
      </dgm:spPr>
      <dgm:t>
        <a:bodyPr/>
        <a:lstStyle/>
        <a:p>
          <a:pPr algn="l"/>
          <a:r>
            <a:rPr lang="en-US" sz="2400" b="1" i="0" dirty="0">
              <a:solidFill>
                <a:srgbClr val="000000"/>
              </a:solidFill>
              <a:effectLst/>
            </a:rPr>
            <a:t>Normalization:</a:t>
          </a:r>
          <a:endParaRPr lang="en-US" sz="2400" dirty="0">
            <a:solidFill>
              <a:srgbClr val="000000"/>
            </a:solidFill>
          </a:endParaRPr>
        </a:p>
      </dgm:t>
    </dgm:pt>
    <dgm:pt modelId="{3D98F50B-1410-0644-9846-1C1D15E81A0D}" type="parTrans" cxnId="{6BB18029-8FC0-6944-89DF-BEB98C9D51DC}">
      <dgm:prSet/>
      <dgm:spPr/>
      <dgm:t>
        <a:bodyPr/>
        <a:lstStyle/>
        <a:p>
          <a:endParaRPr lang="en-US"/>
        </a:p>
      </dgm:t>
    </dgm:pt>
    <dgm:pt modelId="{89D7375F-392D-4F49-96A6-60F8FB7B2E2A}" type="sibTrans" cxnId="{6BB18029-8FC0-6944-89DF-BEB98C9D51DC}">
      <dgm:prSet/>
      <dgm:spPr/>
      <dgm:t>
        <a:bodyPr/>
        <a:lstStyle/>
        <a:p>
          <a:endParaRPr lang="en-US"/>
        </a:p>
      </dgm:t>
    </dgm:pt>
    <dgm:pt modelId="{80DE19CA-3170-EA4E-835B-83E0BA219FDE}">
      <dgm:prSet phldrT="[Text]" custT="1"/>
      <dgm:spPr>
        <a:solidFill>
          <a:schemeClr val="accent5">
            <a:lumMod val="40000"/>
            <a:lumOff val="60000"/>
            <a:alpha val="90000"/>
          </a:schemeClr>
        </a:solidFill>
        <a:ln w="19050">
          <a:solidFill>
            <a:schemeClr val="accent2">
              <a:lumMod val="50000"/>
              <a:alpha val="90000"/>
            </a:schemeClr>
          </a:solidFill>
        </a:ln>
      </dgm:spPr>
      <dgm:t>
        <a:bodyPr/>
        <a:lstStyle/>
        <a:p>
          <a:pPr>
            <a:buFont typeface="Wingdings" pitchFamily="2" charset="2"/>
            <a:buChar char="Ø"/>
          </a:pPr>
          <a:r>
            <a:rPr lang="en-US" sz="1800" b="1" i="0" dirty="0">
              <a:solidFill>
                <a:srgbClr val="000000"/>
              </a:solidFill>
            </a:rPr>
            <a:t>Normalized the calculated risk values to scale between 1 and 100, using the maximum value as a reference.</a:t>
          </a:r>
          <a:endParaRPr lang="en-US" sz="1800" b="1" dirty="0">
            <a:solidFill>
              <a:srgbClr val="000000"/>
            </a:solidFill>
          </a:endParaRPr>
        </a:p>
      </dgm:t>
    </dgm:pt>
    <dgm:pt modelId="{6235F6EF-FACA-8E45-9210-401522B0D847}" type="parTrans" cxnId="{A8A43F98-A98C-3347-B754-F3ABE4DC75D0}">
      <dgm:prSet/>
      <dgm:spPr/>
      <dgm:t>
        <a:bodyPr/>
        <a:lstStyle/>
        <a:p>
          <a:endParaRPr lang="en-US"/>
        </a:p>
      </dgm:t>
    </dgm:pt>
    <dgm:pt modelId="{9F1D9983-6798-5B41-8A29-72EC23ED948B}" type="sibTrans" cxnId="{A8A43F98-A98C-3347-B754-F3ABE4DC75D0}">
      <dgm:prSet/>
      <dgm:spPr/>
      <dgm:t>
        <a:bodyPr/>
        <a:lstStyle/>
        <a:p>
          <a:endParaRPr lang="en-US"/>
        </a:p>
      </dgm:t>
    </dgm:pt>
    <dgm:pt modelId="{7A78BF2C-1768-ED4F-AA60-0CF642BC8017}">
      <dgm:prSet phldrT="[Text]" custT="1"/>
      <dgm:spPr>
        <a:solidFill>
          <a:schemeClr val="tx1"/>
        </a:solidFill>
        <a:ln w="19050">
          <a:solidFill>
            <a:schemeClr val="tx1">
              <a:lumMod val="50000"/>
            </a:schemeClr>
          </a:solidFill>
        </a:ln>
      </dgm:spPr>
      <dgm:t>
        <a:bodyPr/>
        <a:lstStyle/>
        <a:p>
          <a:pPr algn="l"/>
          <a:r>
            <a:rPr lang="en-US" sz="2400" b="1" i="0" dirty="0">
              <a:solidFill>
                <a:schemeClr val="bg1"/>
              </a:solidFill>
              <a:effectLst/>
            </a:rPr>
            <a:t>Output and Visualization:</a:t>
          </a:r>
          <a:endParaRPr lang="en-US" sz="2400" dirty="0"/>
        </a:p>
      </dgm:t>
    </dgm:pt>
    <dgm:pt modelId="{0FB14976-D4FF-2C4F-BE5E-62D29E42653D}" type="parTrans" cxnId="{9EAC0D3A-3BF5-7B46-9AE8-858F891CCBA1}">
      <dgm:prSet/>
      <dgm:spPr/>
      <dgm:t>
        <a:bodyPr/>
        <a:lstStyle/>
        <a:p>
          <a:endParaRPr lang="en-US"/>
        </a:p>
      </dgm:t>
    </dgm:pt>
    <dgm:pt modelId="{EB37DD27-D601-EB42-9387-7DAF635FE1CD}" type="sibTrans" cxnId="{9EAC0D3A-3BF5-7B46-9AE8-858F891CCBA1}">
      <dgm:prSet/>
      <dgm:spPr/>
      <dgm:t>
        <a:bodyPr/>
        <a:lstStyle/>
        <a:p>
          <a:endParaRPr lang="en-US"/>
        </a:p>
      </dgm:t>
    </dgm:pt>
    <dgm:pt modelId="{B9D16ECB-396F-9D4C-96E2-51226D2FB928}">
      <dgm:prSet phldrT="[Text]" custT="1"/>
      <dgm:spPr>
        <a:solidFill>
          <a:schemeClr val="tx1">
            <a:alpha val="90000"/>
          </a:schemeClr>
        </a:solidFill>
        <a:ln w="19050">
          <a:solidFill>
            <a:schemeClr val="tx1">
              <a:lumMod val="50000"/>
              <a:alpha val="90000"/>
            </a:schemeClr>
          </a:solidFill>
        </a:ln>
      </dgm:spPr>
      <dgm:t>
        <a:bodyPr/>
        <a:lstStyle/>
        <a:p>
          <a:pPr>
            <a:buFont typeface="Wingdings" pitchFamily="2" charset="2"/>
            <a:buChar char="Ø"/>
          </a:pPr>
          <a:r>
            <a:rPr lang="en-US" sz="1600" b="1" i="0" dirty="0">
              <a:solidFill>
                <a:schemeClr val="bg1"/>
              </a:solidFill>
            </a:rPr>
            <a:t>Generated "Statewise Risk Calculation" CSV file with final normalized risk values.</a:t>
          </a:r>
          <a:endParaRPr lang="en-US" sz="1600" b="1" dirty="0">
            <a:solidFill>
              <a:schemeClr val="bg1"/>
            </a:solidFill>
          </a:endParaRPr>
        </a:p>
      </dgm:t>
    </dgm:pt>
    <dgm:pt modelId="{6A480B3D-6374-AA4F-9D90-152D43469B99}" type="parTrans" cxnId="{89EC387A-6089-B64C-B566-622B6825E633}">
      <dgm:prSet/>
      <dgm:spPr/>
      <dgm:t>
        <a:bodyPr/>
        <a:lstStyle/>
        <a:p>
          <a:endParaRPr lang="en-US"/>
        </a:p>
      </dgm:t>
    </dgm:pt>
    <dgm:pt modelId="{FE197FFE-12E5-8B40-8380-0AC0D7F90044}" type="sibTrans" cxnId="{89EC387A-6089-B64C-B566-622B6825E633}">
      <dgm:prSet/>
      <dgm:spPr/>
      <dgm:t>
        <a:bodyPr/>
        <a:lstStyle/>
        <a:p>
          <a:endParaRPr lang="en-US"/>
        </a:p>
      </dgm:t>
    </dgm:pt>
    <dgm:pt modelId="{8E2533BC-1D0C-0448-AF4A-BC4DBCE6875E}">
      <dgm:prSet custT="1"/>
      <dgm:spPr/>
      <dgm:t>
        <a:bodyPr/>
        <a:lstStyle/>
        <a:p>
          <a:pPr>
            <a:buFont typeface="Wingdings" pitchFamily="2" charset="2"/>
            <a:buChar char="Ø"/>
          </a:pPr>
          <a:r>
            <a:rPr lang="en-US" sz="1600" b="1" i="0" dirty="0">
              <a:solidFill>
                <a:schemeClr val="bg1"/>
              </a:solidFill>
            </a:rPr>
            <a:t>Uploaded CSV file on Tableau.</a:t>
          </a:r>
        </a:p>
      </dgm:t>
    </dgm:pt>
    <dgm:pt modelId="{5D82D71C-8C36-094D-A941-A8BB47ED3933}" type="parTrans" cxnId="{9046BABF-769C-CB49-A330-E7B4BFCA15B0}">
      <dgm:prSet/>
      <dgm:spPr/>
      <dgm:t>
        <a:bodyPr/>
        <a:lstStyle/>
        <a:p>
          <a:endParaRPr lang="en-US"/>
        </a:p>
      </dgm:t>
    </dgm:pt>
    <dgm:pt modelId="{668D367B-4484-4E48-BEC1-7FB194E8DBE5}" type="sibTrans" cxnId="{9046BABF-769C-CB49-A330-E7B4BFCA15B0}">
      <dgm:prSet/>
      <dgm:spPr/>
      <dgm:t>
        <a:bodyPr/>
        <a:lstStyle/>
        <a:p>
          <a:endParaRPr lang="en-US"/>
        </a:p>
      </dgm:t>
    </dgm:pt>
    <dgm:pt modelId="{78022243-21AE-304E-A3DB-EB610508A4B0}">
      <dgm:prSet custT="1"/>
      <dgm:spPr/>
      <dgm:t>
        <a:bodyPr/>
        <a:lstStyle/>
        <a:p>
          <a:pPr>
            <a:buFont typeface="Wingdings" pitchFamily="2" charset="2"/>
            <a:buChar char="Ø"/>
          </a:pPr>
          <a:r>
            <a:rPr lang="en-US" sz="1600" b="1" i="0" dirty="0">
              <a:solidFill>
                <a:schemeClr val="bg1"/>
              </a:solidFill>
            </a:rPr>
            <a:t>Mapped normalized risk values on a USA map in Tableau for visual analysis.</a:t>
          </a:r>
        </a:p>
      </dgm:t>
    </dgm:pt>
    <dgm:pt modelId="{21C95061-F7DB-DA4E-B369-D49EBCA1EECE}" type="parTrans" cxnId="{B1028F73-AD58-C246-AF36-8B1FC1AB018D}">
      <dgm:prSet/>
      <dgm:spPr/>
      <dgm:t>
        <a:bodyPr/>
        <a:lstStyle/>
        <a:p>
          <a:endParaRPr lang="en-US"/>
        </a:p>
      </dgm:t>
    </dgm:pt>
    <dgm:pt modelId="{32AF9C43-86EF-D84D-9548-09829C3067FD}" type="sibTrans" cxnId="{B1028F73-AD58-C246-AF36-8B1FC1AB018D}">
      <dgm:prSet/>
      <dgm:spPr/>
      <dgm:t>
        <a:bodyPr/>
        <a:lstStyle/>
        <a:p>
          <a:endParaRPr lang="en-US"/>
        </a:p>
      </dgm:t>
    </dgm:pt>
    <dgm:pt modelId="{C8E233A1-599F-BE4C-AF10-BD7CFBCB220C}" type="pres">
      <dgm:prSet presAssocID="{3A7B5F4E-2467-8A4A-899A-FE21B722C1FD}" presName="Name0" presStyleCnt="0">
        <dgm:presLayoutVars>
          <dgm:dir/>
          <dgm:animLvl val="lvl"/>
          <dgm:resizeHandles val="exact"/>
        </dgm:presLayoutVars>
      </dgm:prSet>
      <dgm:spPr/>
    </dgm:pt>
    <dgm:pt modelId="{BF3BD359-519D-F241-872E-2055C3032F70}" type="pres">
      <dgm:prSet presAssocID="{6B8F8637-4026-C241-96EC-4934ED7FA8FC}" presName="linNode" presStyleCnt="0"/>
      <dgm:spPr/>
    </dgm:pt>
    <dgm:pt modelId="{48542835-3996-AF43-B7DC-B665849664B4}" type="pres">
      <dgm:prSet presAssocID="{6B8F8637-4026-C241-96EC-4934ED7FA8FC}" presName="parentText" presStyleLbl="node1" presStyleIdx="0" presStyleCnt="2" custScaleX="56799" custScaleY="38734" custLinFactNeighborX="-92" custLinFactNeighborY="-1059">
        <dgm:presLayoutVars>
          <dgm:chMax val="1"/>
          <dgm:bulletEnabled val="1"/>
        </dgm:presLayoutVars>
      </dgm:prSet>
      <dgm:spPr/>
    </dgm:pt>
    <dgm:pt modelId="{C1A5E960-83F3-8B43-9CEB-C4BE5583BDA9}" type="pres">
      <dgm:prSet presAssocID="{6B8F8637-4026-C241-96EC-4934ED7FA8FC}" presName="descendantText" presStyleLbl="alignAccFollowNode1" presStyleIdx="0" presStyleCnt="2" custScaleX="100001" custScaleY="35079" custLinFactNeighborX="-286" custLinFactNeighborY="-1555">
        <dgm:presLayoutVars>
          <dgm:bulletEnabled val="1"/>
        </dgm:presLayoutVars>
      </dgm:prSet>
      <dgm:spPr/>
    </dgm:pt>
    <dgm:pt modelId="{2190947B-B6C6-1246-9770-E99C84134DE2}" type="pres">
      <dgm:prSet presAssocID="{89D7375F-392D-4F49-96A6-60F8FB7B2E2A}" presName="sp" presStyleCnt="0"/>
      <dgm:spPr/>
    </dgm:pt>
    <dgm:pt modelId="{B02E4E0F-CB96-4748-A327-60F9AA8635FC}" type="pres">
      <dgm:prSet presAssocID="{7A78BF2C-1768-ED4F-AA60-0CF642BC8017}" presName="linNode" presStyleCnt="0"/>
      <dgm:spPr/>
    </dgm:pt>
    <dgm:pt modelId="{C2D0D314-6712-CD46-B8E6-3AB525145A62}" type="pres">
      <dgm:prSet presAssocID="{7A78BF2C-1768-ED4F-AA60-0CF642BC8017}" presName="parentText" presStyleLbl="node1" presStyleIdx="1" presStyleCnt="2" custScaleX="55106" custScaleY="42218" custLinFactNeighborX="264" custLinFactNeighborY="-3748">
        <dgm:presLayoutVars>
          <dgm:chMax val="1"/>
          <dgm:bulletEnabled val="1"/>
        </dgm:presLayoutVars>
      </dgm:prSet>
      <dgm:spPr/>
    </dgm:pt>
    <dgm:pt modelId="{00E3D45A-DF98-7F45-BADB-784F1BF401CC}" type="pres">
      <dgm:prSet presAssocID="{7A78BF2C-1768-ED4F-AA60-0CF642BC8017}" presName="descendantText" presStyleLbl="alignAccFollowNode1" presStyleIdx="1" presStyleCnt="2" custScaleX="100942" custScaleY="57185" custLinFactNeighborX="735" custLinFactNeighborY="-6892">
        <dgm:presLayoutVars>
          <dgm:bulletEnabled val="1"/>
        </dgm:presLayoutVars>
      </dgm:prSet>
      <dgm:spPr/>
    </dgm:pt>
  </dgm:ptLst>
  <dgm:cxnLst>
    <dgm:cxn modelId="{73246312-4EB6-426E-B52D-1033CBF5D94C}" type="presOf" srcId="{6B8F8637-4026-C241-96EC-4934ED7FA8FC}" destId="{48542835-3996-AF43-B7DC-B665849664B4}" srcOrd="0" destOrd="0" presId="urn:microsoft.com/office/officeart/2005/8/layout/vList5"/>
    <dgm:cxn modelId="{3AABE812-96AB-4B17-A031-9FBA4D265357}" type="presOf" srcId="{78022243-21AE-304E-A3DB-EB610508A4B0}" destId="{00E3D45A-DF98-7F45-BADB-784F1BF401CC}" srcOrd="0" destOrd="2" presId="urn:microsoft.com/office/officeart/2005/8/layout/vList5"/>
    <dgm:cxn modelId="{6BB18029-8FC0-6944-89DF-BEB98C9D51DC}" srcId="{3A7B5F4E-2467-8A4A-899A-FE21B722C1FD}" destId="{6B8F8637-4026-C241-96EC-4934ED7FA8FC}" srcOrd="0" destOrd="0" parTransId="{3D98F50B-1410-0644-9846-1C1D15E81A0D}" sibTransId="{89D7375F-392D-4F49-96A6-60F8FB7B2E2A}"/>
    <dgm:cxn modelId="{9EAC0D3A-3BF5-7B46-9AE8-858F891CCBA1}" srcId="{3A7B5F4E-2467-8A4A-899A-FE21B722C1FD}" destId="{7A78BF2C-1768-ED4F-AA60-0CF642BC8017}" srcOrd="1" destOrd="0" parTransId="{0FB14976-D4FF-2C4F-BE5E-62D29E42653D}" sibTransId="{EB37DD27-D601-EB42-9387-7DAF635FE1CD}"/>
    <dgm:cxn modelId="{D4191164-131B-4F34-9504-BC0D41C2CB90}" type="presOf" srcId="{80DE19CA-3170-EA4E-835B-83E0BA219FDE}" destId="{C1A5E960-83F3-8B43-9CEB-C4BE5583BDA9}" srcOrd="0" destOrd="0" presId="urn:microsoft.com/office/officeart/2005/8/layout/vList5"/>
    <dgm:cxn modelId="{B1028F73-AD58-C246-AF36-8B1FC1AB018D}" srcId="{7A78BF2C-1768-ED4F-AA60-0CF642BC8017}" destId="{78022243-21AE-304E-A3DB-EB610508A4B0}" srcOrd="2" destOrd="0" parTransId="{21C95061-F7DB-DA4E-B369-D49EBCA1EECE}" sibTransId="{32AF9C43-86EF-D84D-9548-09829C3067FD}"/>
    <dgm:cxn modelId="{662BFE79-D321-40CE-8D84-1B9BA28575B5}" type="presOf" srcId="{B9D16ECB-396F-9D4C-96E2-51226D2FB928}" destId="{00E3D45A-DF98-7F45-BADB-784F1BF401CC}" srcOrd="0" destOrd="0" presId="urn:microsoft.com/office/officeart/2005/8/layout/vList5"/>
    <dgm:cxn modelId="{89EC387A-6089-B64C-B566-622B6825E633}" srcId="{7A78BF2C-1768-ED4F-AA60-0CF642BC8017}" destId="{B9D16ECB-396F-9D4C-96E2-51226D2FB928}" srcOrd="0" destOrd="0" parTransId="{6A480B3D-6374-AA4F-9D90-152D43469B99}" sibTransId="{FE197FFE-12E5-8B40-8380-0AC0D7F90044}"/>
    <dgm:cxn modelId="{058C7C8C-4FAC-FC43-8A1B-2D6135C9F237}" type="presOf" srcId="{3A7B5F4E-2467-8A4A-899A-FE21B722C1FD}" destId="{C8E233A1-599F-BE4C-AF10-BD7CFBCB220C}" srcOrd="0" destOrd="0" presId="urn:microsoft.com/office/officeart/2005/8/layout/vList5"/>
    <dgm:cxn modelId="{A8A43F98-A98C-3347-B754-F3ABE4DC75D0}" srcId="{6B8F8637-4026-C241-96EC-4934ED7FA8FC}" destId="{80DE19CA-3170-EA4E-835B-83E0BA219FDE}" srcOrd="0" destOrd="0" parTransId="{6235F6EF-FACA-8E45-9210-401522B0D847}" sibTransId="{9F1D9983-6798-5B41-8A29-72EC23ED948B}"/>
    <dgm:cxn modelId="{9046BABF-769C-CB49-A330-E7B4BFCA15B0}" srcId="{7A78BF2C-1768-ED4F-AA60-0CF642BC8017}" destId="{8E2533BC-1D0C-0448-AF4A-BC4DBCE6875E}" srcOrd="1" destOrd="0" parTransId="{5D82D71C-8C36-094D-A941-A8BB47ED3933}" sibTransId="{668D367B-4484-4E48-BEC1-7FB194E8DBE5}"/>
    <dgm:cxn modelId="{A8BB44EA-59FB-4576-A170-552395FCA927}" type="presOf" srcId="{8E2533BC-1D0C-0448-AF4A-BC4DBCE6875E}" destId="{00E3D45A-DF98-7F45-BADB-784F1BF401CC}" srcOrd="0" destOrd="1" presId="urn:microsoft.com/office/officeart/2005/8/layout/vList5"/>
    <dgm:cxn modelId="{A5F3E1F8-7904-4953-8EF8-9E5AAB021C78}" type="presOf" srcId="{7A78BF2C-1768-ED4F-AA60-0CF642BC8017}" destId="{C2D0D314-6712-CD46-B8E6-3AB525145A62}" srcOrd="0" destOrd="0" presId="urn:microsoft.com/office/officeart/2005/8/layout/vList5"/>
    <dgm:cxn modelId="{0133F9A2-4C0C-4DFB-B660-86FBC111D619}" type="presParOf" srcId="{C8E233A1-599F-BE4C-AF10-BD7CFBCB220C}" destId="{BF3BD359-519D-F241-872E-2055C3032F70}" srcOrd="0" destOrd="0" presId="urn:microsoft.com/office/officeart/2005/8/layout/vList5"/>
    <dgm:cxn modelId="{FB6850A1-0313-4A6D-BAE1-0FB2723943EA}" type="presParOf" srcId="{BF3BD359-519D-F241-872E-2055C3032F70}" destId="{48542835-3996-AF43-B7DC-B665849664B4}" srcOrd="0" destOrd="0" presId="urn:microsoft.com/office/officeart/2005/8/layout/vList5"/>
    <dgm:cxn modelId="{5FC1E015-EB77-4EB0-901E-C53E6E3823B8}" type="presParOf" srcId="{BF3BD359-519D-F241-872E-2055C3032F70}" destId="{C1A5E960-83F3-8B43-9CEB-C4BE5583BDA9}" srcOrd="1" destOrd="0" presId="urn:microsoft.com/office/officeart/2005/8/layout/vList5"/>
    <dgm:cxn modelId="{853047DF-849E-4AB7-BD1B-C0CA6B02BEC0}" type="presParOf" srcId="{C8E233A1-599F-BE4C-AF10-BD7CFBCB220C}" destId="{2190947B-B6C6-1246-9770-E99C84134DE2}" srcOrd="1" destOrd="0" presId="urn:microsoft.com/office/officeart/2005/8/layout/vList5"/>
    <dgm:cxn modelId="{D9C7E27B-DF21-40CC-AE58-8D36FC0151A7}" type="presParOf" srcId="{C8E233A1-599F-BE4C-AF10-BD7CFBCB220C}" destId="{B02E4E0F-CB96-4748-A327-60F9AA8635FC}" srcOrd="2" destOrd="0" presId="urn:microsoft.com/office/officeart/2005/8/layout/vList5"/>
    <dgm:cxn modelId="{E6BDFD41-FEA4-49A1-8E3A-D6EEF78AAF79}" type="presParOf" srcId="{B02E4E0F-CB96-4748-A327-60F9AA8635FC}" destId="{C2D0D314-6712-CD46-B8E6-3AB525145A62}" srcOrd="0" destOrd="0" presId="urn:microsoft.com/office/officeart/2005/8/layout/vList5"/>
    <dgm:cxn modelId="{93C47D23-A919-45B6-8022-D24C89A3F5B1}" type="presParOf" srcId="{B02E4E0F-CB96-4748-A327-60F9AA8635FC}" destId="{00E3D45A-DF98-7F45-BADB-784F1BF401CC}"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AFD853B-FDD1-475A-BF31-1897B7A23446}" type="doc">
      <dgm:prSet loTypeId="urn:microsoft.com/office/officeart/2005/8/layout/hChevron3" loCatId="process" qsTypeId="urn:microsoft.com/office/officeart/2005/8/quickstyle/simple1" qsCatId="simple" csTypeId="urn:microsoft.com/office/officeart/2005/8/colors/accent1_2" csCatId="accent1" phldr="1"/>
      <dgm:spPr/>
    </dgm:pt>
    <dgm:pt modelId="{794F0A4D-1474-494A-A4E4-120E8CD8FA22}">
      <dgm:prSet phldrT="[Text]" phldr="0" custT="1"/>
      <dgm:spPr/>
      <dgm:t>
        <a:bodyPr/>
        <a:lstStyle/>
        <a:p>
          <a:pPr rtl="0"/>
          <a:r>
            <a:rPr lang="en-US" sz="1400" i="1" dirty="0">
              <a:solidFill>
                <a:srgbClr val="ECECEC"/>
              </a:solidFill>
            </a:rPr>
            <a:t>P</a:t>
          </a:r>
          <a:r>
            <a:rPr lang="en-US" sz="1400" dirty="0">
              <a:solidFill>
                <a:srgbClr val="ECECEC"/>
              </a:solidFill>
            </a:rPr>
            <a:t>(At least one attack)=1−∏</a:t>
          </a:r>
          <a:r>
            <a:rPr lang="en-US" sz="1400" i="1" dirty="0" err="1">
              <a:solidFill>
                <a:srgbClr val="ECECEC"/>
              </a:solidFill>
            </a:rPr>
            <a:t>i</a:t>
          </a:r>
          <a:r>
            <a:rPr lang="en-US" sz="1400" dirty="0">
              <a:solidFill>
                <a:srgbClr val="ECECEC"/>
              </a:solidFill>
            </a:rPr>
            <a:t>=</a:t>
          </a:r>
          <a:r>
            <a:rPr lang="en-US" sz="1400" i="1" dirty="0">
              <a:solidFill>
                <a:srgbClr val="ECECEC"/>
              </a:solidFill>
            </a:rPr>
            <a:t>1n</a:t>
          </a:r>
          <a:r>
            <a:rPr lang="en-US" sz="1400" dirty="0">
              <a:solidFill>
                <a:srgbClr val="ECECEC"/>
              </a:solidFill>
            </a:rPr>
            <a:t> (1−</a:t>
          </a:r>
          <a:r>
            <a:rPr lang="en-US" sz="1400" i="1" dirty="0">
              <a:solidFill>
                <a:srgbClr val="ECECEC"/>
              </a:solidFill>
            </a:rPr>
            <a:t>P</a:t>
          </a:r>
          <a:r>
            <a:rPr lang="en-US" sz="1400" dirty="0">
              <a:solidFill>
                <a:srgbClr val="ECECEC"/>
              </a:solidFill>
            </a:rPr>
            <a:t>(Attack </a:t>
          </a:r>
          <a:r>
            <a:rPr lang="en-US" sz="1400" i="1" dirty="0" err="1">
              <a:solidFill>
                <a:srgbClr val="ECECEC"/>
              </a:solidFill>
            </a:rPr>
            <a:t>i</a:t>
          </a:r>
          <a:r>
            <a:rPr lang="en-US" sz="1400" dirty="0">
              <a:solidFill>
                <a:srgbClr val="ECECEC"/>
              </a:solidFill>
            </a:rPr>
            <a:t>))</a:t>
          </a:r>
          <a:endParaRPr lang="en-US" sz="1400" dirty="0"/>
        </a:p>
      </dgm:t>
    </dgm:pt>
    <dgm:pt modelId="{8AD5B0FA-E2B7-4D30-A654-C80B78A9EEF0}" type="parTrans" cxnId="{B0ACB3D5-A1B0-41E6-BCC9-CCB7D1232751}">
      <dgm:prSet/>
      <dgm:spPr/>
      <dgm:t>
        <a:bodyPr/>
        <a:lstStyle/>
        <a:p>
          <a:endParaRPr lang="en-GB"/>
        </a:p>
      </dgm:t>
    </dgm:pt>
    <dgm:pt modelId="{87963F0F-59AB-406E-8B98-B43522572E09}" type="sibTrans" cxnId="{B0ACB3D5-A1B0-41E6-BCC9-CCB7D1232751}">
      <dgm:prSet/>
      <dgm:spPr/>
      <dgm:t>
        <a:bodyPr/>
        <a:lstStyle/>
        <a:p>
          <a:endParaRPr lang="en-GB"/>
        </a:p>
      </dgm:t>
    </dgm:pt>
    <dgm:pt modelId="{7E8FC4CE-03D5-4624-A2A8-06714E93359B}">
      <dgm:prSet phldrT="[Text]" phldr="0" custT="1"/>
      <dgm:spPr/>
      <dgm:t>
        <a:bodyPr/>
        <a:lstStyle/>
        <a:p>
          <a:pPr rtl="0"/>
          <a:r>
            <a:rPr lang="en-US" sz="1400" dirty="0"/>
            <a:t> </a:t>
          </a:r>
          <a:r>
            <a:rPr lang="en-US" sz="1400" dirty="0">
              <a:latin typeface="Calibri"/>
            </a:rPr>
            <a:t>Sum</a:t>
          </a:r>
          <a:r>
            <a:rPr lang="en-US" sz="1400" dirty="0"/>
            <a:t> of probability of State 2 and State 3</a:t>
          </a:r>
          <a:r>
            <a:rPr lang="en-US" sz="1400" dirty="0">
              <a:latin typeface="Calibri"/>
            </a:rPr>
            <a:t>.</a:t>
          </a:r>
          <a:endParaRPr lang="en-US" sz="1400" dirty="0"/>
        </a:p>
      </dgm:t>
    </dgm:pt>
    <dgm:pt modelId="{A2D07BC5-55DC-4328-A920-4A8C250CDE87}" type="parTrans" cxnId="{4158EAA3-44D4-43C3-9EE1-E2C51BF9A7B8}">
      <dgm:prSet/>
      <dgm:spPr/>
      <dgm:t>
        <a:bodyPr/>
        <a:lstStyle/>
        <a:p>
          <a:endParaRPr lang="en-GB"/>
        </a:p>
      </dgm:t>
    </dgm:pt>
    <dgm:pt modelId="{CA15BF52-E56D-4D37-9447-F4A91872A067}" type="sibTrans" cxnId="{4158EAA3-44D4-43C3-9EE1-E2C51BF9A7B8}">
      <dgm:prSet/>
      <dgm:spPr/>
      <dgm:t>
        <a:bodyPr/>
        <a:lstStyle/>
        <a:p>
          <a:endParaRPr lang="en-GB"/>
        </a:p>
      </dgm:t>
    </dgm:pt>
    <dgm:pt modelId="{91A9823D-CE32-4DF9-B81C-77B6BBA1E299}">
      <dgm:prSet phldrT="[Text]" custT="1"/>
      <dgm:spPr/>
      <dgm:t>
        <a:bodyPr/>
        <a:lstStyle/>
        <a:p>
          <a:pPr rtl="0"/>
          <a:r>
            <a:rPr lang="en-US" sz="1400" dirty="0">
              <a:latin typeface="Calibri"/>
            </a:rPr>
            <a:t>Average</a:t>
          </a:r>
          <a:r>
            <a:rPr lang="en-US" sz="1400" dirty="0"/>
            <a:t> of </a:t>
          </a:r>
          <a:r>
            <a:rPr lang="en-US" sz="1400" dirty="0">
              <a:latin typeface="Calibri"/>
            </a:rPr>
            <a:t>Confidentiality, Integrity and Availability.</a:t>
          </a:r>
          <a:endParaRPr lang="en-US" sz="1400" dirty="0"/>
        </a:p>
      </dgm:t>
    </dgm:pt>
    <dgm:pt modelId="{B98A5355-EB8D-4830-BF71-380FE4DFDEA0}" type="parTrans" cxnId="{2D5DD64C-DC2A-4C8E-90E4-B960807C82FF}">
      <dgm:prSet/>
      <dgm:spPr/>
      <dgm:t>
        <a:bodyPr/>
        <a:lstStyle/>
        <a:p>
          <a:endParaRPr lang="en-GB"/>
        </a:p>
      </dgm:t>
    </dgm:pt>
    <dgm:pt modelId="{A1A27240-E234-4D00-81E9-927C3264153A}" type="sibTrans" cxnId="{2D5DD64C-DC2A-4C8E-90E4-B960807C82FF}">
      <dgm:prSet/>
      <dgm:spPr/>
      <dgm:t>
        <a:bodyPr/>
        <a:lstStyle/>
        <a:p>
          <a:endParaRPr lang="en-GB"/>
        </a:p>
      </dgm:t>
    </dgm:pt>
    <dgm:pt modelId="{B7EDCFC8-CAD0-4F6E-BA17-C209768AE7E0}" type="pres">
      <dgm:prSet presAssocID="{1AFD853B-FDD1-475A-BF31-1897B7A23446}" presName="Name0" presStyleCnt="0">
        <dgm:presLayoutVars>
          <dgm:dir/>
          <dgm:resizeHandles val="exact"/>
        </dgm:presLayoutVars>
      </dgm:prSet>
      <dgm:spPr/>
    </dgm:pt>
    <dgm:pt modelId="{5C62605B-27C9-4CB4-849E-85D71D4308F8}" type="pres">
      <dgm:prSet presAssocID="{794F0A4D-1474-494A-A4E4-120E8CD8FA22}" presName="parTxOnly" presStyleLbl="node1" presStyleIdx="0" presStyleCnt="3">
        <dgm:presLayoutVars>
          <dgm:bulletEnabled val="1"/>
        </dgm:presLayoutVars>
      </dgm:prSet>
      <dgm:spPr>
        <a:solidFill>
          <a:srgbClr val="1E5929"/>
        </a:solidFill>
      </dgm:spPr>
    </dgm:pt>
    <dgm:pt modelId="{7CC9913D-F556-4295-9FDE-9B9C16CAAF76}" type="pres">
      <dgm:prSet presAssocID="{87963F0F-59AB-406E-8B98-B43522572E09}" presName="parSpace" presStyleCnt="0"/>
      <dgm:spPr/>
    </dgm:pt>
    <dgm:pt modelId="{8AF85AA3-C260-4C60-982D-860F55A4EFAE}" type="pres">
      <dgm:prSet presAssocID="{7E8FC4CE-03D5-4624-A2A8-06714E93359B}" presName="parTxOnly" presStyleLbl="node1" presStyleIdx="1" presStyleCnt="3">
        <dgm:presLayoutVars>
          <dgm:bulletEnabled val="1"/>
        </dgm:presLayoutVars>
      </dgm:prSet>
      <dgm:spPr>
        <a:solidFill>
          <a:srgbClr val="1E5929"/>
        </a:solidFill>
      </dgm:spPr>
    </dgm:pt>
    <dgm:pt modelId="{A35ACED8-A93E-4ABD-AE07-5EF4546A3AEC}" type="pres">
      <dgm:prSet presAssocID="{CA15BF52-E56D-4D37-9447-F4A91872A067}" presName="parSpace" presStyleCnt="0"/>
      <dgm:spPr/>
    </dgm:pt>
    <dgm:pt modelId="{D5932D27-4C34-4749-A450-A51DB2AC749F}" type="pres">
      <dgm:prSet presAssocID="{91A9823D-CE32-4DF9-B81C-77B6BBA1E299}" presName="parTxOnly" presStyleLbl="node1" presStyleIdx="2" presStyleCnt="3">
        <dgm:presLayoutVars>
          <dgm:bulletEnabled val="1"/>
        </dgm:presLayoutVars>
      </dgm:prSet>
      <dgm:spPr>
        <a:solidFill>
          <a:srgbClr val="1E5929"/>
        </a:solidFill>
      </dgm:spPr>
    </dgm:pt>
  </dgm:ptLst>
  <dgm:cxnLst>
    <dgm:cxn modelId="{9E4E331C-695B-4FAB-B71F-EE3E1C51BD97}" type="presOf" srcId="{794F0A4D-1474-494A-A4E4-120E8CD8FA22}" destId="{5C62605B-27C9-4CB4-849E-85D71D4308F8}" srcOrd="0" destOrd="0" presId="urn:microsoft.com/office/officeart/2005/8/layout/hChevron3"/>
    <dgm:cxn modelId="{042EEC2C-E130-4C92-8F05-9BFFB290BB48}" type="presOf" srcId="{91A9823D-CE32-4DF9-B81C-77B6BBA1E299}" destId="{D5932D27-4C34-4749-A450-A51DB2AC749F}" srcOrd="0" destOrd="0" presId="urn:microsoft.com/office/officeart/2005/8/layout/hChevron3"/>
    <dgm:cxn modelId="{2D5DD64C-DC2A-4C8E-90E4-B960807C82FF}" srcId="{1AFD853B-FDD1-475A-BF31-1897B7A23446}" destId="{91A9823D-CE32-4DF9-B81C-77B6BBA1E299}" srcOrd="2" destOrd="0" parTransId="{B98A5355-EB8D-4830-BF71-380FE4DFDEA0}" sibTransId="{A1A27240-E234-4D00-81E9-927C3264153A}"/>
    <dgm:cxn modelId="{82758351-6318-4DCC-A419-39CE285AC5BE}" type="presOf" srcId="{7E8FC4CE-03D5-4624-A2A8-06714E93359B}" destId="{8AF85AA3-C260-4C60-982D-860F55A4EFAE}" srcOrd="0" destOrd="0" presId="urn:microsoft.com/office/officeart/2005/8/layout/hChevron3"/>
    <dgm:cxn modelId="{4F77595B-1AD2-4D40-B081-A541E4EBE081}" type="presOf" srcId="{1AFD853B-FDD1-475A-BF31-1897B7A23446}" destId="{B7EDCFC8-CAD0-4F6E-BA17-C209768AE7E0}" srcOrd="0" destOrd="0" presId="urn:microsoft.com/office/officeart/2005/8/layout/hChevron3"/>
    <dgm:cxn modelId="{4158EAA3-44D4-43C3-9EE1-E2C51BF9A7B8}" srcId="{1AFD853B-FDD1-475A-BF31-1897B7A23446}" destId="{7E8FC4CE-03D5-4624-A2A8-06714E93359B}" srcOrd="1" destOrd="0" parTransId="{A2D07BC5-55DC-4328-A920-4A8C250CDE87}" sibTransId="{CA15BF52-E56D-4D37-9447-F4A91872A067}"/>
    <dgm:cxn modelId="{B0ACB3D5-A1B0-41E6-BCC9-CCB7D1232751}" srcId="{1AFD853B-FDD1-475A-BF31-1897B7A23446}" destId="{794F0A4D-1474-494A-A4E4-120E8CD8FA22}" srcOrd="0" destOrd="0" parTransId="{8AD5B0FA-E2B7-4D30-A654-C80B78A9EEF0}" sibTransId="{87963F0F-59AB-406E-8B98-B43522572E09}"/>
    <dgm:cxn modelId="{978A02C2-6473-4F2D-B11A-BDDABD2D499E}" type="presParOf" srcId="{B7EDCFC8-CAD0-4F6E-BA17-C209768AE7E0}" destId="{5C62605B-27C9-4CB4-849E-85D71D4308F8}" srcOrd="0" destOrd="0" presId="urn:microsoft.com/office/officeart/2005/8/layout/hChevron3"/>
    <dgm:cxn modelId="{432C9867-2AC0-47A6-B096-E6617AD92922}" type="presParOf" srcId="{B7EDCFC8-CAD0-4F6E-BA17-C209768AE7E0}" destId="{7CC9913D-F556-4295-9FDE-9B9C16CAAF76}" srcOrd="1" destOrd="0" presId="urn:microsoft.com/office/officeart/2005/8/layout/hChevron3"/>
    <dgm:cxn modelId="{B3A7F596-B2DD-4B1D-8094-4A18CE77F3A7}" type="presParOf" srcId="{B7EDCFC8-CAD0-4F6E-BA17-C209768AE7E0}" destId="{8AF85AA3-C260-4C60-982D-860F55A4EFAE}" srcOrd="2" destOrd="0" presId="urn:microsoft.com/office/officeart/2005/8/layout/hChevron3"/>
    <dgm:cxn modelId="{54D52A26-4FD2-43FC-87D4-9986794FA6E8}" type="presParOf" srcId="{B7EDCFC8-CAD0-4F6E-BA17-C209768AE7E0}" destId="{A35ACED8-A93E-4ABD-AE07-5EF4546A3AEC}" srcOrd="3" destOrd="0" presId="urn:microsoft.com/office/officeart/2005/8/layout/hChevron3"/>
    <dgm:cxn modelId="{AF8AF5D0-8CAF-40DE-B6E5-131B5901997D}" type="presParOf" srcId="{B7EDCFC8-CAD0-4F6E-BA17-C209768AE7E0}" destId="{D5932D27-4C34-4749-A450-A51DB2AC749F}" srcOrd="4"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77CA5-59C4-8B4A-AEDC-7AF81C492BB1}">
      <dsp:nvSpPr>
        <dsp:cNvPr id="0" name=""/>
        <dsp:cNvSpPr/>
      </dsp:nvSpPr>
      <dsp:spPr>
        <a:xfrm>
          <a:off x="530342" y="50228"/>
          <a:ext cx="2195108" cy="329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rtl="0">
            <a:lnSpc>
              <a:spcPct val="90000"/>
            </a:lnSpc>
            <a:spcBef>
              <a:spcPct val="0"/>
            </a:spcBef>
            <a:spcAft>
              <a:spcPct val="35000"/>
            </a:spcAft>
            <a:buNone/>
          </a:pPr>
          <a:r>
            <a:rPr lang="en-US" sz="1000" kern="1200" noProof="1"/>
            <a:t>Baba Akhil Sarvasiddhy</a:t>
          </a:r>
          <a:br>
            <a:rPr lang="en-US" sz="1000" kern="1200" noProof="1"/>
          </a:br>
          <a:r>
            <a:rPr lang="en-US" sz="1000" kern="1200" noProof="1">
              <a:latin typeface="Calibri"/>
            </a:rPr>
            <a:t>Product Owner</a:t>
          </a:r>
          <a:endParaRPr lang="en-US" sz="1000" kern="1200" noProof="1"/>
        </a:p>
      </dsp:txBody>
      <dsp:txXfrm>
        <a:off x="530342" y="50228"/>
        <a:ext cx="2195108" cy="329266"/>
      </dsp:txXfrm>
    </dsp:sp>
    <dsp:sp modelId="{6E967490-2437-3F4A-A798-BD218DFE5C93}">
      <dsp:nvSpPr>
        <dsp:cNvPr id="0" name=""/>
        <dsp:cNvSpPr/>
      </dsp:nvSpPr>
      <dsp:spPr>
        <a:xfrm>
          <a:off x="530342" y="444755"/>
          <a:ext cx="2195108" cy="2195108"/>
        </a:xfrm>
        <a:prstGeom prst="rect">
          <a:avLst/>
        </a:prstGeom>
        <a:blipFill>
          <a:blip xmlns:r="http://schemas.openxmlformats.org/officeDocument/2006/relationships" r:embed="rId1"/>
          <a:srcRect/>
          <a:stretch>
            <a:fillRect t="-20000" b="-20000"/>
          </a:stretch>
        </a:blip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DEF53F-B2BC-D443-88CC-9049D15913EF}">
      <dsp:nvSpPr>
        <dsp:cNvPr id="0" name=""/>
        <dsp:cNvSpPr/>
      </dsp:nvSpPr>
      <dsp:spPr>
        <a:xfrm>
          <a:off x="2957491" y="50228"/>
          <a:ext cx="2195108" cy="329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rtl="0">
            <a:lnSpc>
              <a:spcPct val="90000"/>
            </a:lnSpc>
            <a:spcBef>
              <a:spcPct val="0"/>
            </a:spcBef>
            <a:spcAft>
              <a:spcPct val="35000"/>
            </a:spcAft>
            <a:buNone/>
          </a:pPr>
          <a:r>
            <a:rPr lang="en-US" sz="1000" kern="1200" noProof="1">
              <a:latin typeface="Calibri"/>
            </a:rPr>
            <a:t>Susmith Poreddy</a:t>
          </a:r>
          <a:br>
            <a:rPr lang="en-US" sz="1000" kern="1200" noProof="1"/>
          </a:br>
          <a:r>
            <a:rPr lang="en-US" sz="1000" kern="1200" noProof="1">
              <a:latin typeface="Calibri"/>
            </a:rPr>
            <a:t>Scrum Master</a:t>
          </a:r>
          <a:endParaRPr lang="en-US" sz="1000" kern="1200" noProof="1"/>
        </a:p>
      </dsp:txBody>
      <dsp:txXfrm>
        <a:off x="2957491" y="50228"/>
        <a:ext cx="2195108" cy="329266"/>
      </dsp:txXfrm>
    </dsp:sp>
    <dsp:sp modelId="{A7746AFA-A97F-D34B-B3F2-FC3DA5276430}">
      <dsp:nvSpPr>
        <dsp:cNvPr id="0" name=""/>
        <dsp:cNvSpPr/>
      </dsp:nvSpPr>
      <dsp:spPr>
        <a:xfrm>
          <a:off x="5403303" y="475860"/>
          <a:ext cx="2195108" cy="2195108"/>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5000" b="-25000"/>
          </a:stretch>
        </a:blip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542CF0-8C4F-C948-BCB9-7B0902B13B06}">
      <dsp:nvSpPr>
        <dsp:cNvPr id="0" name=""/>
        <dsp:cNvSpPr/>
      </dsp:nvSpPr>
      <dsp:spPr>
        <a:xfrm>
          <a:off x="5384641" y="50228"/>
          <a:ext cx="2195108" cy="329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en-US" sz="1000" kern="1200" noProof="1"/>
            <a:t>Charan Reddy Bobbala</a:t>
          </a:r>
          <a:br>
            <a:rPr lang="en-US" sz="1000" kern="1200" noProof="1"/>
          </a:br>
          <a:r>
            <a:rPr lang="en-US" sz="1000" kern="1200" noProof="1"/>
            <a:t>Developer</a:t>
          </a:r>
        </a:p>
      </dsp:txBody>
      <dsp:txXfrm>
        <a:off x="5384641" y="50228"/>
        <a:ext cx="2195108" cy="329266"/>
      </dsp:txXfrm>
    </dsp:sp>
    <dsp:sp modelId="{415E2E1A-8975-1545-B2E2-ADEE8ECD532B}">
      <dsp:nvSpPr>
        <dsp:cNvPr id="0" name=""/>
        <dsp:cNvSpPr/>
      </dsp:nvSpPr>
      <dsp:spPr>
        <a:xfrm>
          <a:off x="2912422" y="464445"/>
          <a:ext cx="2195108" cy="219510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2E0C82-CF20-A04F-890A-BDF096609DB3}">
      <dsp:nvSpPr>
        <dsp:cNvPr id="0" name=""/>
        <dsp:cNvSpPr/>
      </dsp:nvSpPr>
      <dsp:spPr>
        <a:xfrm>
          <a:off x="530342" y="2885573"/>
          <a:ext cx="2195108" cy="329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en-US" sz="1000" kern="1200" noProof="1"/>
            <a:t>Aakash Aundhkar</a:t>
          </a:r>
          <a:br>
            <a:rPr lang="en-US" sz="1000" kern="1200" noProof="1"/>
          </a:br>
          <a:r>
            <a:rPr lang="en-US" sz="1000" kern="1200" noProof="1"/>
            <a:t>Developer, Quality Manager</a:t>
          </a:r>
        </a:p>
      </dsp:txBody>
      <dsp:txXfrm>
        <a:off x="530342" y="2885573"/>
        <a:ext cx="2195108" cy="329266"/>
      </dsp:txXfrm>
    </dsp:sp>
    <dsp:sp modelId="{C350E6CF-EC7D-F146-8083-F9C847C26375}">
      <dsp:nvSpPr>
        <dsp:cNvPr id="0" name=""/>
        <dsp:cNvSpPr/>
      </dsp:nvSpPr>
      <dsp:spPr>
        <a:xfrm>
          <a:off x="530342" y="3280101"/>
          <a:ext cx="2195108" cy="2195108"/>
        </a:xfrm>
        <a:prstGeom prst="rect">
          <a:avLst/>
        </a:prstGeom>
        <a:blipFill>
          <a:blip xmlns:r="http://schemas.openxmlformats.org/officeDocument/2006/relationships" r:embed="rId4"/>
          <a:srcRect/>
          <a:stretch>
            <a:fillRect t="-17000" b="-17000"/>
          </a:stretch>
        </a:blip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FDB844-198D-6240-BB67-C91391508B77}">
      <dsp:nvSpPr>
        <dsp:cNvPr id="0" name=""/>
        <dsp:cNvSpPr/>
      </dsp:nvSpPr>
      <dsp:spPr>
        <a:xfrm>
          <a:off x="2957491" y="2859374"/>
          <a:ext cx="2195108" cy="329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en-US" sz="1000" kern="1200" noProof="1"/>
            <a:t>Vishnu Vasireddy</a:t>
          </a:r>
          <a:br>
            <a:rPr lang="en-US" sz="1000" kern="1200" noProof="1"/>
          </a:br>
          <a:r>
            <a:rPr lang="en-US" sz="1000" kern="1200" noProof="1"/>
            <a:t>Developer</a:t>
          </a:r>
        </a:p>
      </dsp:txBody>
      <dsp:txXfrm>
        <a:off x="2957491" y="2859374"/>
        <a:ext cx="2195108" cy="329266"/>
      </dsp:txXfrm>
    </dsp:sp>
    <dsp:sp modelId="{568831B3-0A53-1B4A-A5BF-9971DEFE168F}">
      <dsp:nvSpPr>
        <dsp:cNvPr id="0" name=""/>
        <dsp:cNvSpPr/>
      </dsp:nvSpPr>
      <dsp:spPr>
        <a:xfrm>
          <a:off x="2957491" y="3201505"/>
          <a:ext cx="2195108" cy="2299902"/>
        </a:xfrm>
        <a:prstGeom prst="rect">
          <a:avLst/>
        </a:prstGeom>
        <a:blipFill>
          <a:blip xmlns:r="http://schemas.openxmlformats.org/officeDocument/2006/relationships" r:embed="rId5"/>
          <a:srcRect/>
          <a:stretch>
            <a:fillRect t="-1000" b="-1000"/>
          </a:stretch>
        </a:blip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F4C48C-CBAD-C741-A742-31253FC8B30B}">
      <dsp:nvSpPr>
        <dsp:cNvPr id="0" name=""/>
        <dsp:cNvSpPr/>
      </dsp:nvSpPr>
      <dsp:spPr>
        <a:xfrm>
          <a:off x="5384641" y="2885573"/>
          <a:ext cx="2195108" cy="329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rtl="0">
            <a:lnSpc>
              <a:spcPct val="90000"/>
            </a:lnSpc>
            <a:spcBef>
              <a:spcPct val="0"/>
            </a:spcBef>
            <a:spcAft>
              <a:spcPct val="35000"/>
            </a:spcAft>
            <a:buNone/>
          </a:pPr>
          <a:r>
            <a:rPr lang="en-US" sz="1000" kern="1200" noProof="1">
              <a:latin typeface="Calibri"/>
            </a:rPr>
            <a:t>Davon Carvalho</a:t>
          </a:r>
          <a:br>
            <a:rPr lang="en-US" sz="1000" kern="1200" noProof="1"/>
          </a:br>
          <a:r>
            <a:rPr lang="en-US" sz="1000" kern="1200" noProof="1"/>
            <a:t>Developer</a:t>
          </a:r>
          <a:endParaRPr lang="en-US" sz="1000" kern="1200" noProof="1">
            <a:latin typeface="Calibri"/>
          </a:endParaRPr>
        </a:p>
      </dsp:txBody>
      <dsp:txXfrm>
        <a:off x="5384641" y="2885573"/>
        <a:ext cx="2195108" cy="329266"/>
      </dsp:txXfrm>
    </dsp:sp>
    <dsp:sp modelId="{1950220D-D2AA-D041-AEBA-E6117BA4553E}">
      <dsp:nvSpPr>
        <dsp:cNvPr id="0" name=""/>
        <dsp:cNvSpPr/>
      </dsp:nvSpPr>
      <dsp:spPr>
        <a:xfrm>
          <a:off x="5384641" y="3280101"/>
          <a:ext cx="2195108" cy="2195108"/>
        </a:xfrm>
        <a:prstGeom prst="rect">
          <a:avLst/>
        </a:prstGeom>
        <a:blipFill>
          <a:blip xmlns:r="http://schemas.openxmlformats.org/officeDocument/2006/relationships" r:embed="rId6"/>
          <a:srcRect/>
          <a:stretch>
            <a:fillRect l="-1000" r="-1000"/>
          </a:stretch>
        </a:blip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0B30AE-56B0-BE4C-BC87-DCCC5F8E9BD3}">
      <dsp:nvSpPr>
        <dsp:cNvPr id="0" name=""/>
        <dsp:cNvSpPr/>
      </dsp:nvSpPr>
      <dsp:spPr>
        <a:xfrm rot="5400000">
          <a:off x="372274" y="919737"/>
          <a:ext cx="1154113" cy="672565"/>
        </a:xfrm>
        <a:prstGeom prst="bentUpArrow">
          <a:avLst>
            <a:gd name="adj1" fmla="val 32840"/>
            <a:gd name="adj2" fmla="val 25000"/>
            <a:gd name="adj3" fmla="val 35780"/>
          </a:avLst>
        </a:prstGeom>
        <a:solidFill>
          <a:schemeClr val="accent1">
            <a:tint val="50000"/>
            <a:hueOff val="0"/>
            <a:satOff val="0"/>
            <a:lumOff val="0"/>
            <a:alphaOff val="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5CEA35-B1A1-1C41-894E-96F877FFE689}">
      <dsp:nvSpPr>
        <dsp:cNvPr id="0" name=""/>
        <dsp:cNvSpPr/>
      </dsp:nvSpPr>
      <dsp:spPr>
        <a:xfrm>
          <a:off x="392041" y="78338"/>
          <a:ext cx="1708764" cy="993152"/>
        </a:xfrm>
        <a:prstGeom prst="roundRect">
          <a:avLst>
            <a:gd name="adj" fmla="val 16670"/>
          </a:avLst>
        </a:prstGeom>
        <a:solidFill>
          <a:schemeClr val="accent5">
            <a:lumMod val="40000"/>
            <a:lumOff val="6000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u="none" kern="1200" dirty="0">
              <a:solidFill>
                <a:srgbClr val="000000"/>
              </a:solidFill>
            </a:rPr>
            <a:t>Attack Vectors Identification</a:t>
          </a:r>
          <a:endParaRPr lang="en-US" sz="2000" kern="1200" dirty="0">
            <a:solidFill>
              <a:srgbClr val="000000"/>
            </a:solidFill>
          </a:endParaRPr>
        </a:p>
      </dsp:txBody>
      <dsp:txXfrm>
        <a:off x="440531" y="126828"/>
        <a:ext cx="1611784" cy="896172"/>
      </dsp:txXfrm>
    </dsp:sp>
    <dsp:sp modelId="{68CD6E9A-4958-B641-AA7C-66B9D397ED74}">
      <dsp:nvSpPr>
        <dsp:cNvPr id="0" name=""/>
        <dsp:cNvSpPr/>
      </dsp:nvSpPr>
      <dsp:spPr>
        <a:xfrm>
          <a:off x="2218791" y="188579"/>
          <a:ext cx="7030662" cy="950937"/>
        </a:xfrm>
        <a:prstGeom prst="rect">
          <a:avLst/>
        </a:prstGeom>
        <a:noFill/>
        <a:ln>
          <a:noFill/>
        </a:ln>
        <a:effectLst/>
      </dsp:spPr>
      <dsp:style>
        <a:lnRef idx="0">
          <a:scrgbClr r="0" g="0" b="0"/>
        </a:lnRef>
        <a:fillRef idx="0">
          <a:scrgbClr r="0" g="0" b="0"/>
        </a:fillRef>
        <a:effectRef idx="0">
          <a:scrgbClr r="0" g="0" b="0"/>
        </a:effectRef>
        <a:fontRef idx="minor"/>
      </dsp:style>
    </dsp:sp>
    <dsp:sp modelId="{01D6BBA4-E5F1-D549-A492-815DA0618389}">
      <dsp:nvSpPr>
        <dsp:cNvPr id="0" name=""/>
        <dsp:cNvSpPr/>
      </dsp:nvSpPr>
      <dsp:spPr>
        <a:xfrm rot="5400000">
          <a:off x="1838894" y="2437155"/>
          <a:ext cx="774917" cy="626837"/>
        </a:xfrm>
        <a:prstGeom prst="bentUpArrow">
          <a:avLst>
            <a:gd name="adj1" fmla="val 32840"/>
            <a:gd name="adj2" fmla="val 25000"/>
            <a:gd name="adj3" fmla="val 35780"/>
          </a:avLst>
        </a:prstGeom>
        <a:solidFill>
          <a:schemeClr val="accent1">
            <a:tint val="50000"/>
            <a:hueOff val="0"/>
            <a:satOff val="0"/>
            <a:lumOff val="0"/>
            <a:alphaOff val="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38D5BF-72F9-724E-9FB7-54131C803AEE}">
      <dsp:nvSpPr>
        <dsp:cNvPr id="0" name=""/>
        <dsp:cNvSpPr/>
      </dsp:nvSpPr>
      <dsp:spPr>
        <a:xfrm>
          <a:off x="1301220" y="1322965"/>
          <a:ext cx="1708764" cy="974852"/>
        </a:xfrm>
        <a:prstGeom prst="roundRect">
          <a:avLst>
            <a:gd name="adj" fmla="val 16670"/>
          </a:avLst>
        </a:prstGeom>
        <a:solidFill>
          <a:srgbClr val="A4E079"/>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2">
                  <a:lumMod val="10000"/>
                </a:schemeClr>
              </a:solidFill>
            </a:rPr>
            <a:t>Assessing Risk for each Attack vector</a:t>
          </a:r>
        </a:p>
      </dsp:txBody>
      <dsp:txXfrm>
        <a:off x="1348817" y="1370562"/>
        <a:ext cx="1613570" cy="879658"/>
      </dsp:txXfrm>
    </dsp:sp>
    <dsp:sp modelId="{816DAC7A-AA62-D24B-9AAF-46B59C8D99CA}">
      <dsp:nvSpPr>
        <dsp:cNvPr id="0" name=""/>
        <dsp:cNvSpPr/>
      </dsp:nvSpPr>
      <dsp:spPr>
        <a:xfrm>
          <a:off x="3136359" y="1150855"/>
          <a:ext cx="5465439" cy="956157"/>
        </a:xfrm>
        <a:prstGeom prst="rect">
          <a:avLst/>
        </a:prstGeom>
        <a:noFill/>
        <a:ln>
          <a:noFill/>
        </a:ln>
        <a:effectLst/>
      </dsp:spPr>
      <dsp:style>
        <a:lnRef idx="0">
          <a:scrgbClr r="0" g="0" b="0"/>
        </a:lnRef>
        <a:fillRef idx="0">
          <a:scrgbClr r="0" g="0" b="0"/>
        </a:fillRef>
        <a:effectRef idx="0">
          <a:scrgbClr r="0" g="0" b="0"/>
        </a:effectRef>
        <a:fontRef idx="minor"/>
      </dsp:style>
    </dsp:sp>
    <dsp:sp modelId="{C2286B0C-607C-9F4E-8B4A-A6A873F13272}">
      <dsp:nvSpPr>
        <dsp:cNvPr id="0" name=""/>
        <dsp:cNvSpPr/>
      </dsp:nvSpPr>
      <dsp:spPr>
        <a:xfrm>
          <a:off x="2614117" y="2492949"/>
          <a:ext cx="1629648" cy="1001907"/>
        </a:xfrm>
        <a:prstGeom prst="roundRect">
          <a:avLst>
            <a:gd name="adj" fmla="val 16670"/>
          </a:avLst>
        </a:prstGeom>
        <a:solidFill>
          <a:schemeClr val="tx1">
            <a:lumMod val="7500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Develop a Risk Matrix</a:t>
          </a:r>
        </a:p>
      </dsp:txBody>
      <dsp:txXfrm>
        <a:off x="2663035" y="2541867"/>
        <a:ext cx="1531812" cy="904071"/>
      </dsp:txXfrm>
    </dsp:sp>
    <dsp:sp modelId="{B58A53F1-E04E-4C4B-A7F2-D50CFEDB39BD}">
      <dsp:nvSpPr>
        <dsp:cNvPr id="0" name=""/>
        <dsp:cNvSpPr/>
      </dsp:nvSpPr>
      <dsp:spPr>
        <a:xfrm>
          <a:off x="4541574" y="2325868"/>
          <a:ext cx="3185599" cy="888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endParaRPr lang="en-US" sz="1800" kern="1200" dirty="0"/>
        </a:p>
      </dsp:txBody>
      <dsp:txXfrm>
        <a:off x="4541574" y="2325868"/>
        <a:ext cx="3185599" cy="8884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6FBC64-A79C-BC42-AFC1-8F328E3DC845}">
      <dsp:nvSpPr>
        <dsp:cNvPr id="0" name=""/>
        <dsp:cNvSpPr/>
      </dsp:nvSpPr>
      <dsp:spPr>
        <a:xfrm rot="16200000">
          <a:off x="450849" y="-450849"/>
          <a:ext cx="1447800" cy="2349500"/>
        </a:xfrm>
        <a:prstGeom prst="round1Rect">
          <a:avLst/>
        </a:prstGeom>
        <a:solidFill>
          <a:schemeClr val="accent5">
            <a:lumMod val="40000"/>
            <a:lumOff val="6000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b="1" kern="1200" dirty="0">
              <a:solidFill>
                <a:schemeClr val="bg2">
                  <a:lumMod val="10000"/>
                </a:schemeClr>
              </a:solidFill>
            </a:rPr>
            <a:t>Proactive Prevention</a:t>
          </a:r>
        </a:p>
      </dsp:txBody>
      <dsp:txXfrm rot="5400000">
        <a:off x="-1" y="1"/>
        <a:ext cx="2349500" cy="1085850"/>
      </dsp:txXfrm>
    </dsp:sp>
    <dsp:sp modelId="{ABF8FDB0-DF74-8949-BFE1-BD5EA0D89698}">
      <dsp:nvSpPr>
        <dsp:cNvPr id="0" name=""/>
        <dsp:cNvSpPr/>
      </dsp:nvSpPr>
      <dsp:spPr>
        <a:xfrm>
          <a:off x="2349500" y="0"/>
          <a:ext cx="2349500" cy="1447800"/>
        </a:xfrm>
        <a:prstGeom prst="round1Rect">
          <a:avLst/>
        </a:prstGeom>
        <a:solidFill>
          <a:schemeClr val="accent6">
            <a:lumMod val="60000"/>
            <a:lumOff val="4000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b="1" kern="1200" dirty="0">
              <a:solidFill>
                <a:schemeClr val="bg2">
                  <a:lumMod val="10000"/>
                </a:schemeClr>
              </a:solidFill>
            </a:rPr>
            <a:t>Compliance</a:t>
          </a:r>
        </a:p>
      </dsp:txBody>
      <dsp:txXfrm>
        <a:off x="2349500" y="0"/>
        <a:ext cx="2349500" cy="1085850"/>
      </dsp:txXfrm>
    </dsp:sp>
    <dsp:sp modelId="{A92423AD-8C03-D046-811E-E46CB45CE32F}">
      <dsp:nvSpPr>
        <dsp:cNvPr id="0" name=""/>
        <dsp:cNvSpPr/>
      </dsp:nvSpPr>
      <dsp:spPr>
        <a:xfrm rot="10800000">
          <a:off x="0" y="1447800"/>
          <a:ext cx="2349500" cy="1447800"/>
        </a:xfrm>
        <a:prstGeom prst="round1Rect">
          <a:avLst/>
        </a:prstGeom>
        <a:solidFill>
          <a:schemeClr val="accent2">
            <a:lumMod val="40000"/>
            <a:lumOff val="60000"/>
          </a:schemeClr>
        </a:solidFill>
        <a:ln w="42500" cap="flat"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b="1" kern="1200" dirty="0">
              <a:solidFill>
                <a:schemeClr val="bg2">
                  <a:lumMod val="10000"/>
                </a:schemeClr>
              </a:solidFill>
            </a:rPr>
            <a:t>Resource Allocation</a:t>
          </a:r>
        </a:p>
      </dsp:txBody>
      <dsp:txXfrm rot="10800000">
        <a:off x="0" y="1809750"/>
        <a:ext cx="2349500" cy="1085850"/>
      </dsp:txXfrm>
    </dsp:sp>
    <dsp:sp modelId="{4075EA83-0D44-2343-AE78-36B7E8A2DB0D}">
      <dsp:nvSpPr>
        <dsp:cNvPr id="0" name=""/>
        <dsp:cNvSpPr/>
      </dsp:nvSpPr>
      <dsp:spPr>
        <a:xfrm rot="5400000">
          <a:off x="2800349" y="996950"/>
          <a:ext cx="1447800" cy="2349500"/>
        </a:xfrm>
        <a:prstGeom prst="round1Rect">
          <a:avLst/>
        </a:prstGeom>
        <a:solidFill>
          <a:schemeClr val="accent4">
            <a:lumMod val="40000"/>
            <a:lumOff val="6000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b="1" kern="1200" dirty="0">
              <a:solidFill>
                <a:schemeClr val="bg2">
                  <a:lumMod val="10000"/>
                </a:schemeClr>
              </a:solidFill>
            </a:rPr>
            <a:t>Trust and Reputation</a:t>
          </a:r>
        </a:p>
      </dsp:txBody>
      <dsp:txXfrm rot="-5400000">
        <a:off x="2349500" y="1809750"/>
        <a:ext cx="2349500" cy="1085850"/>
      </dsp:txXfrm>
    </dsp:sp>
    <dsp:sp modelId="{772CB3A5-DEF1-6844-84B7-FA74C31A7233}">
      <dsp:nvSpPr>
        <dsp:cNvPr id="0" name=""/>
        <dsp:cNvSpPr/>
      </dsp:nvSpPr>
      <dsp:spPr>
        <a:xfrm>
          <a:off x="1295396" y="990599"/>
          <a:ext cx="2108206" cy="914401"/>
        </a:xfrm>
        <a:prstGeom prst="roundRect">
          <a:avLst/>
        </a:prstGeom>
        <a:solidFill>
          <a:srgbClr val="F0CFFE"/>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dirty="0">
              <a:solidFill>
                <a:srgbClr val="7030A0"/>
              </a:solidFill>
            </a:rPr>
            <a:t>Why do Risk Assessment? </a:t>
          </a:r>
        </a:p>
      </dsp:txBody>
      <dsp:txXfrm>
        <a:off x="1340033" y="1035236"/>
        <a:ext cx="2018932" cy="8251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A9DD2-9C9A-504F-BB5E-0C249522E649}">
      <dsp:nvSpPr>
        <dsp:cNvPr id="0" name=""/>
        <dsp:cNvSpPr/>
      </dsp:nvSpPr>
      <dsp:spPr>
        <a:xfrm rot="5400000">
          <a:off x="7080130" y="-3514985"/>
          <a:ext cx="929392" cy="8038977"/>
        </a:xfrm>
        <a:prstGeom prst="round2SameRect">
          <a:avLst/>
        </a:prstGeom>
        <a:solidFill>
          <a:schemeClr val="tx1">
            <a:alpha val="90000"/>
          </a:schemeClr>
        </a:solidFill>
        <a:ln w="19050" cap="flat" cmpd="sng" algn="ctr">
          <a:solidFill>
            <a:schemeClr val="tx1">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Wingdings" pitchFamily="2" charset="2"/>
            <a:buChar char="Ø"/>
          </a:pPr>
          <a:r>
            <a:rPr lang="en-US" sz="2000" b="1" i="0" kern="1200" dirty="0">
              <a:solidFill>
                <a:schemeClr val="bg1"/>
              </a:solidFill>
              <a:effectLst/>
            </a:rPr>
            <a:t>Uploaded incident data for the sector, including state-specific details.</a:t>
          </a:r>
          <a:endParaRPr lang="en-US" sz="2000" kern="1200" dirty="0"/>
        </a:p>
        <a:p>
          <a:pPr marL="228600" lvl="1" indent="-228600" algn="l" defTabSz="889000">
            <a:lnSpc>
              <a:spcPct val="90000"/>
            </a:lnSpc>
            <a:spcBef>
              <a:spcPct val="0"/>
            </a:spcBef>
            <a:spcAft>
              <a:spcPct val="15000"/>
            </a:spcAft>
            <a:buFont typeface="Wingdings" pitchFamily="2" charset="2"/>
            <a:buChar char="Ø"/>
          </a:pPr>
          <a:r>
            <a:rPr lang="en-US" sz="2000" b="1" i="0" kern="1200" dirty="0">
              <a:solidFill>
                <a:schemeClr val="bg1"/>
              </a:solidFill>
              <a:effectLst/>
            </a:rPr>
            <a:t>Uploaded firm size data, including normalized values for each state.</a:t>
          </a:r>
          <a:endParaRPr lang="en-US" sz="2000" kern="1200" dirty="0"/>
        </a:p>
      </dsp:txBody>
      <dsp:txXfrm rot="-5400000">
        <a:off x="3525338" y="85176"/>
        <a:ext cx="7993608" cy="838654"/>
      </dsp:txXfrm>
    </dsp:sp>
    <dsp:sp modelId="{0E909C22-B036-524A-B49D-E56AB8731A31}">
      <dsp:nvSpPr>
        <dsp:cNvPr id="0" name=""/>
        <dsp:cNvSpPr/>
      </dsp:nvSpPr>
      <dsp:spPr>
        <a:xfrm>
          <a:off x="996587" y="538"/>
          <a:ext cx="2528750" cy="1007930"/>
        </a:xfrm>
        <a:prstGeom prst="roundRect">
          <a:avLst/>
        </a:prstGeom>
        <a:solidFill>
          <a:schemeClr val="tx1"/>
        </a:solidFill>
        <a:ln w="19050" cap="flat" cmpd="sng" algn="ctr">
          <a:solidFill>
            <a:schemeClr val="tx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endParaRPr lang="en-US" sz="2400" b="1" i="0" kern="1200" dirty="0">
            <a:solidFill>
              <a:schemeClr val="bg1"/>
            </a:solidFill>
            <a:effectLst/>
          </a:endParaRPr>
        </a:p>
        <a:p>
          <a:pPr marL="0" lvl="0" indent="0" algn="l" defTabSz="1066800">
            <a:lnSpc>
              <a:spcPct val="90000"/>
            </a:lnSpc>
            <a:spcBef>
              <a:spcPct val="0"/>
            </a:spcBef>
            <a:spcAft>
              <a:spcPct val="35000"/>
            </a:spcAft>
            <a:buNone/>
          </a:pPr>
          <a:r>
            <a:rPr lang="en-US" sz="2400" b="1" i="0" kern="1200" dirty="0">
              <a:solidFill>
                <a:schemeClr val="bg1"/>
              </a:solidFill>
              <a:effectLst/>
            </a:rPr>
            <a:t>Data Acquisition:</a:t>
          </a:r>
          <a:endParaRPr lang="en-US" sz="2400" b="1" kern="1200" dirty="0">
            <a:solidFill>
              <a:schemeClr val="bg1"/>
            </a:solidFill>
          </a:endParaRPr>
        </a:p>
        <a:p>
          <a:pPr marL="0" lvl="0" indent="0" algn="ctr" defTabSz="1066800">
            <a:lnSpc>
              <a:spcPct val="90000"/>
            </a:lnSpc>
            <a:spcBef>
              <a:spcPct val="0"/>
            </a:spcBef>
            <a:spcAft>
              <a:spcPct val="35000"/>
            </a:spcAft>
            <a:buNone/>
          </a:pPr>
          <a:endParaRPr lang="en-US" sz="2400" b="1" i="0" kern="1200" dirty="0">
            <a:solidFill>
              <a:schemeClr val="bg1"/>
            </a:solidFill>
            <a:effectLst/>
          </a:endParaRPr>
        </a:p>
      </dsp:txBody>
      <dsp:txXfrm>
        <a:off x="1045790" y="49741"/>
        <a:ext cx="2430344" cy="909524"/>
      </dsp:txXfrm>
    </dsp:sp>
    <dsp:sp modelId="{3E4A8A1F-2F36-C944-9190-E23A7AABF5DF}">
      <dsp:nvSpPr>
        <dsp:cNvPr id="0" name=""/>
        <dsp:cNvSpPr/>
      </dsp:nvSpPr>
      <dsp:spPr>
        <a:xfrm rot="5400000">
          <a:off x="7119661" y="-2456658"/>
          <a:ext cx="850330" cy="8038977"/>
        </a:xfrm>
        <a:prstGeom prst="round2SameRect">
          <a:avLst/>
        </a:prstGeom>
        <a:solidFill>
          <a:schemeClr val="accent5">
            <a:lumMod val="40000"/>
            <a:lumOff val="60000"/>
            <a:alpha val="90000"/>
          </a:schemeClr>
        </a:solidFill>
        <a:ln w="19050" cap="flat" cmpd="sng" algn="ctr">
          <a:solidFill>
            <a:schemeClr val="accent2">
              <a:lumMod val="75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Font typeface="Wingdings" pitchFamily="2" charset="2"/>
            <a:buChar char="Ø"/>
          </a:pPr>
          <a:r>
            <a:rPr lang="en-US" sz="1800" b="1" i="0" kern="1200" dirty="0">
              <a:solidFill>
                <a:srgbClr val="000000"/>
              </a:solidFill>
              <a:effectLst/>
            </a:rPr>
            <a:t>Extracted and cleaned state codes in the incident data to ensure consistency.</a:t>
          </a:r>
          <a:endParaRPr lang="en-US" sz="1800" kern="1200" dirty="0">
            <a:solidFill>
              <a:srgbClr val="000000"/>
            </a:solidFill>
          </a:endParaRPr>
        </a:p>
        <a:p>
          <a:pPr marL="171450" lvl="1" indent="-171450" algn="l" defTabSz="800100">
            <a:lnSpc>
              <a:spcPct val="90000"/>
            </a:lnSpc>
            <a:spcBef>
              <a:spcPct val="0"/>
            </a:spcBef>
            <a:spcAft>
              <a:spcPct val="15000"/>
            </a:spcAft>
            <a:buFont typeface="Wingdings" pitchFamily="2" charset="2"/>
            <a:buChar char="Ø"/>
          </a:pPr>
          <a:r>
            <a:rPr lang="en-US" sz="1800" b="1" i="0" kern="1200" dirty="0">
              <a:solidFill>
                <a:srgbClr val="000000"/>
              </a:solidFill>
              <a:effectLst/>
            </a:rPr>
            <a:t>Calculated the proportion of incidents for each state relative to the total number of incidents.</a:t>
          </a:r>
          <a:endParaRPr lang="en-US" sz="1800" kern="1200" dirty="0">
            <a:solidFill>
              <a:srgbClr val="000000"/>
            </a:solidFill>
          </a:endParaRPr>
        </a:p>
      </dsp:txBody>
      <dsp:txXfrm rot="-5400000">
        <a:off x="3525338" y="1179175"/>
        <a:ext cx="7997467" cy="767310"/>
      </dsp:txXfrm>
    </dsp:sp>
    <dsp:sp modelId="{9B18DA24-CE90-7E4A-9E06-C51B1D826EBF}">
      <dsp:nvSpPr>
        <dsp:cNvPr id="0" name=""/>
        <dsp:cNvSpPr/>
      </dsp:nvSpPr>
      <dsp:spPr>
        <a:xfrm>
          <a:off x="996587" y="1058865"/>
          <a:ext cx="2528750" cy="1007930"/>
        </a:xfrm>
        <a:prstGeom prst="roundRect">
          <a:avLst/>
        </a:prstGeom>
        <a:solidFill>
          <a:schemeClr val="accent5">
            <a:lumMod val="40000"/>
            <a:lumOff val="60000"/>
          </a:schemeClr>
        </a:solidFill>
        <a:ln w="19050" cap="flat" cmpd="sng" algn="ctr">
          <a:solidFill>
            <a:schemeClr val="accent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rgbClr val="000000"/>
              </a:solidFill>
              <a:latin typeface="Söhne"/>
            </a:rPr>
            <a:t>Data Preparation:</a:t>
          </a:r>
          <a:endParaRPr lang="en-US" sz="2400" kern="1200" dirty="0">
            <a:solidFill>
              <a:srgbClr val="000000"/>
            </a:solidFill>
          </a:endParaRPr>
        </a:p>
      </dsp:txBody>
      <dsp:txXfrm>
        <a:off x="1045790" y="1108068"/>
        <a:ext cx="2430344" cy="909524"/>
      </dsp:txXfrm>
    </dsp:sp>
    <dsp:sp modelId="{E43E62FD-E871-8449-ADE5-10F2D53433C6}">
      <dsp:nvSpPr>
        <dsp:cNvPr id="0" name=""/>
        <dsp:cNvSpPr/>
      </dsp:nvSpPr>
      <dsp:spPr>
        <a:xfrm rot="5400000">
          <a:off x="6899731" y="-1259670"/>
          <a:ext cx="1277402" cy="8031127"/>
        </a:xfrm>
        <a:prstGeom prst="round2SameRect">
          <a:avLst/>
        </a:prstGeom>
        <a:solidFill>
          <a:schemeClr val="tx1">
            <a:alpha val="90000"/>
          </a:schemeClr>
        </a:solidFill>
        <a:ln w="19050" cap="flat" cmpd="sng" algn="ctr">
          <a:solidFill>
            <a:schemeClr val="tx1">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Font typeface="Wingdings" pitchFamily="2" charset="2"/>
            <a:buChar char="Ø"/>
          </a:pPr>
          <a:r>
            <a:rPr lang="en-US" sz="1600" b="1" i="0" kern="1200" dirty="0">
              <a:solidFill>
                <a:schemeClr val="bg1"/>
              </a:solidFill>
              <a:effectLst/>
            </a:rPr>
            <a:t>Aligned firm size data by converting and matching state names with incident data.</a:t>
          </a:r>
          <a:endParaRPr lang="en-US" sz="1600" kern="1200" dirty="0">
            <a:solidFill>
              <a:schemeClr val="bg1"/>
            </a:solidFill>
          </a:endParaRPr>
        </a:p>
        <a:p>
          <a:pPr marL="171450" lvl="1" indent="-171450" algn="l" defTabSz="711200">
            <a:lnSpc>
              <a:spcPct val="90000"/>
            </a:lnSpc>
            <a:spcBef>
              <a:spcPct val="0"/>
            </a:spcBef>
            <a:spcAft>
              <a:spcPct val="15000"/>
            </a:spcAft>
            <a:buFont typeface="Wingdings" pitchFamily="2" charset="2"/>
            <a:buChar char="Ø"/>
          </a:pPr>
          <a:r>
            <a:rPr lang="en-US" sz="1600" b="1" i="0" kern="1200" dirty="0">
              <a:solidFill>
                <a:schemeClr val="bg1"/>
              </a:solidFill>
              <a:effectLst/>
            </a:rPr>
            <a:t>Merged incident proportions with normalized firm size proportions based on state names.</a:t>
          </a:r>
          <a:endParaRPr lang="en-US" sz="1600" kern="1200" dirty="0">
            <a:solidFill>
              <a:schemeClr val="bg1"/>
            </a:solidFill>
          </a:endParaRPr>
        </a:p>
        <a:p>
          <a:pPr marL="171450" lvl="1" indent="-171450" algn="l" defTabSz="711200" rtl="0">
            <a:lnSpc>
              <a:spcPct val="90000"/>
            </a:lnSpc>
            <a:spcBef>
              <a:spcPct val="0"/>
            </a:spcBef>
            <a:spcAft>
              <a:spcPct val="15000"/>
            </a:spcAft>
            <a:buFont typeface="Wingdings" pitchFamily="2" charset="2"/>
            <a:buChar char="Ø"/>
          </a:pPr>
          <a:r>
            <a:rPr lang="en-US" sz="1600" b="1" i="0" kern="1200" dirty="0">
              <a:solidFill>
                <a:schemeClr val="bg2">
                  <a:lumMod val="10000"/>
                </a:schemeClr>
              </a:solidFill>
              <a:highlight>
                <a:srgbClr val="FFFF00"/>
              </a:highlight>
            </a:rPr>
            <a:t>Calculation:</a:t>
          </a:r>
          <a:r>
            <a:rPr lang="en-US" sz="1600" b="1" i="0" kern="1200" dirty="0">
              <a:solidFill>
                <a:schemeClr val="bg2">
                  <a:lumMod val="10000"/>
                </a:schemeClr>
              </a:solidFill>
              <a:highlight>
                <a:srgbClr val="FFFF00"/>
              </a:highlight>
              <a:latin typeface="Calibri"/>
            </a:rPr>
            <a:t> </a:t>
          </a:r>
          <a:r>
            <a:rPr lang="en-US" sz="1600" b="0" i="0" kern="1200" dirty="0">
              <a:solidFill>
                <a:schemeClr val="bg2">
                  <a:lumMod val="10000"/>
                </a:schemeClr>
              </a:solidFill>
              <a:highlight>
                <a:srgbClr val="FFFF00"/>
              </a:highlight>
              <a:latin typeface="Calibri"/>
            </a:rPr>
            <a:t>(Number of Incidents / Total Incidents)×(Number of Firms /Total Firms)×Weighting Factor </a:t>
          </a:r>
          <a:r>
            <a:rPr lang="en-US" sz="1600" b="1" i="0" kern="1200" dirty="0">
              <a:solidFill>
                <a:schemeClr val="bg2">
                  <a:lumMod val="10000"/>
                </a:schemeClr>
              </a:solidFill>
              <a:highlight>
                <a:srgbClr val="FFFF00"/>
              </a:highlight>
              <a:latin typeface="Calibri"/>
            </a:rPr>
            <a:t>to</a:t>
          </a:r>
          <a:r>
            <a:rPr lang="en-US" sz="1600" b="1" i="0" kern="1200" dirty="0">
              <a:solidFill>
                <a:schemeClr val="bg2">
                  <a:lumMod val="10000"/>
                </a:schemeClr>
              </a:solidFill>
              <a:highlight>
                <a:srgbClr val="FFFF00"/>
              </a:highlight>
            </a:rPr>
            <a:t> derive a preliminary risk metric.</a:t>
          </a:r>
          <a:endParaRPr lang="en-US" sz="1600" b="0" i="0" kern="1200" dirty="0">
            <a:solidFill>
              <a:schemeClr val="bg2">
                <a:lumMod val="10000"/>
              </a:schemeClr>
            </a:solidFill>
            <a:highlight>
              <a:srgbClr val="FFFF00"/>
            </a:highlight>
            <a:latin typeface="Calibri"/>
          </a:endParaRPr>
        </a:p>
      </dsp:txBody>
      <dsp:txXfrm rot="-5400000">
        <a:off x="3522869" y="2179550"/>
        <a:ext cx="7968769" cy="1152686"/>
      </dsp:txXfrm>
    </dsp:sp>
    <dsp:sp modelId="{558DFE41-5DFC-904A-8D9A-78C2DD3EED3E}">
      <dsp:nvSpPr>
        <dsp:cNvPr id="0" name=""/>
        <dsp:cNvSpPr/>
      </dsp:nvSpPr>
      <dsp:spPr>
        <a:xfrm>
          <a:off x="996587" y="2251928"/>
          <a:ext cx="2526281" cy="1007930"/>
        </a:xfrm>
        <a:prstGeom prst="roundRect">
          <a:avLst/>
        </a:prstGeom>
        <a:solidFill>
          <a:schemeClr val="tx1"/>
        </a:solidFill>
        <a:ln w="19050" cap="flat" cmpd="sng" algn="ctr">
          <a:solidFill>
            <a:schemeClr val="tx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en-US" sz="2400" b="1" i="0" kern="1200" dirty="0">
              <a:solidFill>
                <a:schemeClr val="bg1"/>
              </a:solidFill>
              <a:effectLst/>
              <a:latin typeface="Söhne"/>
            </a:rPr>
            <a:t>Data Integration:</a:t>
          </a:r>
          <a:endParaRPr lang="en-US" sz="2400" kern="1200" dirty="0"/>
        </a:p>
      </dsp:txBody>
      <dsp:txXfrm>
        <a:off x="1045790" y="2301131"/>
        <a:ext cx="2427875" cy="9095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A5E960-83F3-8B43-9CEB-C4BE5583BDA9}">
      <dsp:nvSpPr>
        <dsp:cNvPr id="0" name=""/>
        <dsp:cNvSpPr/>
      </dsp:nvSpPr>
      <dsp:spPr>
        <a:xfrm rot="5400000">
          <a:off x="7153602" y="-3346448"/>
          <a:ext cx="810786" cy="8046800"/>
        </a:xfrm>
        <a:prstGeom prst="round2SameRect">
          <a:avLst/>
        </a:prstGeom>
        <a:solidFill>
          <a:schemeClr val="accent5">
            <a:lumMod val="40000"/>
            <a:lumOff val="60000"/>
            <a:alpha val="90000"/>
          </a:schemeClr>
        </a:solidFill>
        <a:ln w="19050" cap="flat" cmpd="sng" algn="ctr">
          <a:solidFill>
            <a:schemeClr val="accent2">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Font typeface="Wingdings" pitchFamily="2" charset="2"/>
            <a:buChar char="Ø"/>
          </a:pPr>
          <a:r>
            <a:rPr lang="en-US" sz="1800" b="1" i="0" kern="1200" dirty="0">
              <a:solidFill>
                <a:srgbClr val="000000"/>
              </a:solidFill>
            </a:rPr>
            <a:t>Normalized the calculated risk values to scale between 1 and 100, using the maximum value as a reference.</a:t>
          </a:r>
          <a:endParaRPr lang="en-US" sz="1800" b="1" kern="1200" dirty="0">
            <a:solidFill>
              <a:srgbClr val="000000"/>
            </a:solidFill>
          </a:endParaRPr>
        </a:p>
      </dsp:txBody>
      <dsp:txXfrm rot="-5400000">
        <a:off x="3535596" y="311137"/>
        <a:ext cx="8007221" cy="731628"/>
      </dsp:txXfrm>
    </dsp:sp>
    <dsp:sp modelId="{48542835-3996-AF43-B7DC-B665849664B4}">
      <dsp:nvSpPr>
        <dsp:cNvPr id="0" name=""/>
        <dsp:cNvSpPr/>
      </dsp:nvSpPr>
      <dsp:spPr>
        <a:xfrm>
          <a:off x="970255" y="122756"/>
          <a:ext cx="2570881" cy="1119081"/>
        </a:xfrm>
        <a:prstGeom prst="roundRect">
          <a:avLst/>
        </a:prstGeom>
        <a:solidFill>
          <a:schemeClr val="accent5">
            <a:lumMod val="40000"/>
            <a:lumOff val="60000"/>
          </a:schemeClr>
        </a:solidFill>
        <a:ln w="19050" cap="flat" cmpd="sng" algn="ctr">
          <a:solidFill>
            <a:schemeClr val="accent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en-US" sz="2400" b="1" i="0" kern="1200" dirty="0">
              <a:solidFill>
                <a:srgbClr val="000000"/>
              </a:solidFill>
              <a:effectLst/>
            </a:rPr>
            <a:t>Normalization:</a:t>
          </a:r>
          <a:endParaRPr lang="en-US" sz="2400" kern="1200" dirty="0">
            <a:solidFill>
              <a:srgbClr val="000000"/>
            </a:solidFill>
          </a:endParaRPr>
        </a:p>
      </dsp:txBody>
      <dsp:txXfrm>
        <a:off x="1024884" y="177385"/>
        <a:ext cx="2461623" cy="1009823"/>
      </dsp:txXfrm>
    </dsp:sp>
    <dsp:sp modelId="{00E3D45A-DF98-7F45-BADB-784F1BF401CC}">
      <dsp:nvSpPr>
        <dsp:cNvPr id="0" name=""/>
        <dsp:cNvSpPr/>
      </dsp:nvSpPr>
      <dsp:spPr>
        <a:xfrm rot="5400000">
          <a:off x="6905575" y="-2142801"/>
          <a:ext cx="1321726" cy="8122520"/>
        </a:xfrm>
        <a:prstGeom prst="round2SameRect">
          <a:avLst/>
        </a:prstGeom>
        <a:solidFill>
          <a:schemeClr val="tx1">
            <a:alpha val="90000"/>
          </a:schemeClr>
        </a:solidFill>
        <a:ln w="19050" cap="flat" cmpd="sng" algn="ctr">
          <a:solidFill>
            <a:schemeClr val="tx1">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Font typeface="Wingdings" pitchFamily="2" charset="2"/>
            <a:buChar char="Ø"/>
          </a:pPr>
          <a:r>
            <a:rPr lang="en-US" sz="1600" b="1" i="0" kern="1200" dirty="0">
              <a:solidFill>
                <a:schemeClr val="bg1"/>
              </a:solidFill>
            </a:rPr>
            <a:t>Generated "Statewise Risk Calculation" CSV file with final normalized risk values.</a:t>
          </a:r>
          <a:endParaRPr lang="en-US" sz="1600" b="1" kern="1200" dirty="0">
            <a:solidFill>
              <a:schemeClr val="bg1"/>
            </a:solidFill>
          </a:endParaRPr>
        </a:p>
        <a:p>
          <a:pPr marL="171450" lvl="1" indent="-171450" algn="l" defTabSz="711200">
            <a:lnSpc>
              <a:spcPct val="90000"/>
            </a:lnSpc>
            <a:spcBef>
              <a:spcPct val="0"/>
            </a:spcBef>
            <a:spcAft>
              <a:spcPct val="15000"/>
            </a:spcAft>
            <a:buFont typeface="Wingdings" pitchFamily="2" charset="2"/>
            <a:buChar char="Ø"/>
          </a:pPr>
          <a:r>
            <a:rPr lang="en-US" sz="1600" b="1" i="0" kern="1200" dirty="0">
              <a:solidFill>
                <a:schemeClr val="bg1"/>
              </a:solidFill>
            </a:rPr>
            <a:t>Uploaded CSV file on Tableau.</a:t>
          </a:r>
        </a:p>
        <a:p>
          <a:pPr marL="171450" lvl="1" indent="-171450" algn="l" defTabSz="711200">
            <a:lnSpc>
              <a:spcPct val="90000"/>
            </a:lnSpc>
            <a:spcBef>
              <a:spcPct val="0"/>
            </a:spcBef>
            <a:spcAft>
              <a:spcPct val="15000"/>
            </a:spcAft>
            <a:buFont typeface="Wingdings" pitchFamily="2" charset="2"/>
            <a:buChar char="Ø"/>
          </a:pPr>
          <a:r>
            <a:rPr lang="en-US" sz="1600" b="1" i="0" kern="1200" dirty="0">
              <a:solidFill>
                <a:schemeClr val="bg1"/>
              </a:solidFill>
            </a:rPr>
            <a:t>Mapped normalized risk values on a USA map in Tableau for visual analysis.</a:t>
          </a:r>
        </a:p>
      </dsp:txBody>
      <dsp:txXfrm rot="-5400000">
        <a:off x="3505179" y="1322116"/>
        <a:ext cx="8057999" cy="1192684"/>
      </dsp:txXfrm>
    </dsp:sp>
    <dsp:sp modelId="{C2D0D314-6712-CD46-B8E6-3AB525145A62}">
      <dsp:nvSpPr>
        <dsp:cNvPr id="0" name=""/>
        <dsp:cNvSpPr/>
      </dsp:nvSpPr>
      <dsp:spPr>
        <a:xfrm>
          <a:off x="998902" y="1359599"/>
          <a:ext cx="2494251" cy="1219739"/>
        </a:xfrm>
        <a:prstGeom prst="roundRect">
          <a:avLst/>
        </a:prstGeom>
        <a:solidFill>
          <a:schemeClr val="tx1"/>
        </a:solidFill>
        <a:ln w="19050" cap="flat" cmpd="sng" algn="ctr">
          <a:solidFill>
            <a:schemeClr val="tx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en-US" sz="2400" b="1" i="0" kern="1200" dirty="0">
              <a:solidFill>
                <a:schemeClr val="bg1"/>
              </a:solidFill>
              <a:effectLst/>
            </a:rPr>
            <a:t>Output and Visualization:</a:t>
          </a:r>
          <a:endParaRPr lang="en-US" sz="2400" kern="1200" dirty="0"/>
        </a:p>
      </dsp:txBody>
      <dsp:txXfrm>
        <a:off x="1058445" y="1419142"/>
        <a:ext cx="2375165" cy="11006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62605B-27C9-4CB4-849E-85D71D4308F8}">
      <dsp:nvSpPr>
        <dsp:cNvPr id="0" name=""/>
        <dsp:cNvSpPr/>
      </dsp:nvSpPr>
      <dsp:spPr>
        <a:xfrm>
          <a:off x="3226" y="1173827"/>
          <a:ext cx="2821290" cy="1128516"/>
        </a:xfrm>
        <a:prstGeom prst="homePlate">
          <a:avLst/>
        </a:prstGeom>
        <a:solidFill>
          <a:srgbClr val="1E5929"/>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rtl="0">
            <a:lnSpc>
              <a:spcPct val="90000"/>
            </a:lnSpc>
            <a:spcBef>
              <a:spcPct val="0"/>
            </a:spcBef>
            <a:spcAft>
              <a:spcPct val="35000"/>
            </a:spcAft>
            <a:buNone/>
          </a:pPr>
          <a:r>
            <a:rPr lang="en-US" sz="1400" i="1" kern="1200" dirty="0">
              <a:solidFill>
                <a:srgbClr val="ECECEC"/>
              </a:solidFill>
            </a:rPr>
            <a:t>P</a:t>
          </a:r>
          <a:r>
            <a:rPr lang="en-US" sz="1400" kern="1200" dirty="0">
              <a:solidFill>
                <a:srgbClr val="ECECEC"/>
              </a:solidFill>
            </a:rPr>
            <a:t>(At least one attack)=1−∏</a:t>
          </a:r>
          <a:r>
            <a:rPr lang="en-US" sz="1400" i="1" kern="1200" dirty="0" err="1">
              <a:solidFill>
                <a:srgbClr val="ECECEC"/>
              </a:solidFill>
            </a:rPr>
            <a:t>i</a:t>
          </a:r>
          <a:r>
            <a:rPr lang="en-US" sz="1400" kern="1200" dirty="0">
              <a:solidFill>
                <a:srgbClr val="ECECEC"/>
              </a:solidFill>
            </a:rPr>
            <a:t>=</a:t>
          </a:r>
          <a:r>
            <a:rPr lang="en-US" sz="1400" i="1" kern="1200" dirty="0">
              <a:solidFill>
                <a:srgbClr val="ECECEC"/>
              </a:solidFill>
            </a:rPr>
            <a:t>1n</a:t>
          </a:r>
          <a:r>
            <a:rPr lang="en-US" sz="1400" kern="1200" dirty="0">
              <a:solidFill>
                <a:srgbClr val="ECECEC"/>
              </a:solidFill>
            </a:rPr>
            <a:t> (1−</a:t>
          </a:r>
          <a:r>
            <a:rPr lang="en-US" sz="1400" i="1" kern="1200" dirty="0">
              <a:solidFill>
                <a:srgbClr val="ECECEC"/>
              </a:solidFill>
            </a:rPr>
            <a:t>P</a:t>
          </a:r>
          <a:r>
            <a:rPr lang="en-US" sz="1400" kern="1200" dirty="0">
              <a:solidFill>
                <a:srgbClr val="ECECEC"/>
              </a:solidFill>
            </a:rPr>
            <a:t>(Attack </a:t>
          </a:r>
          <a:r>
            <a:rPr lang="en-US" sz="1400" i="1" kern="1200" dirty="0" err="1">
              <a:solidFill>
                <a:srgbClr val="ECECEC"/>
              </a:solidFill>
            </a:rPr>
            <a:t>i</a:t>
          </a:r>
          <a:r>
            <a:rPr lang="en-US" sz="1400" kern="1200" dirty="0">
              <a:solidFill>
                <a:srgbClr val="ECECEC"/>
              </a:solidFill>
            </a:rPr>
            <a:t>))</a:t>
          </a:r>
          <a:endParaRPr lang="en-US" sz="1400" kern="1200" dirty="0"/>
        </a:p>
      </dsp:txBody>
      <dsp:txXfrm>
        <a:off x="3226" y="1173827"/>
        <a:ext cx="2539161" cy="1128516"/>
      </dsp:txXfrm>
    </dsp:sp>
    <dsp:sp modelId="{8AF85AA3-C260-4C60-982D-860F55A4EFAE}">
      <dsp:nvSpPr>
        <dsp:cNvPr id="0" name=""/>
        <dsp:cNvSpPr/>
      </dsp:nvSpPr>
      <dsp:spPr>
        <a:xfrm>
          <a:off x="2260258" y="1173827"/>
          <a:ext cx="2821290" cy="1128516"/>
        </a:xfrm>
        <a:prstGeom prst="chevron">
          <a:avLst/>
        </a:prstGeom>
        <a:solidFill>
          <a:srgbClr val="1E5929"/>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rtl="0">
            <a:lnSpc>
              <a:spcPct val="90000"/>
            </a:lnSpc>
            <a:spcBef>
              <a:spcPct val="0"/>
            </a:spcBef>
            <a:spcAft>
              <a:spcPct val="35000"/>
            </a:spcAft>
            <a:buNone/>
          </a:pPr>
          <a:r>
            <a:rPr lang="en-US" sz="1400" kern="1200" dirty="0"/>
            <a:t> </a:t>
          </a:r>
          <a:r>
            <a:rPr lang="en-US" sz="1400" kern="1200" dirty="0">
              <a:latin typeface="Calibri"/>
            </a:rPr>
            <a:t>Sum</a:t>
          </a:r>
          <a:r>
            <a:rPr lang="en-US" sz="1400" kern="1200" dirty="0"/>
            <a:t> of probability of State 2 and State 3</a:t>
          </a:r>
          <a:r>
            <a:rPr lang="en-US" sz="1400" kern="1200" dirty="0">
              <a:latin typeface="Calibri"/>
            </a:rPr>
            <a:t>.</a:t>
          </a:r>
          <a:endParaRPr lang="en-US" sz="1400" kern="1200" dirty="0"/>
        </a:p>
      </dsp:txBody>
      <dsp:txXfrm>
        <a:off x="2824516" y="1173827"/>
        <a:ext cx="1692774" cy="1128516"/>
      </dsp:txXfrm>
    </dsp:sp>
    <dsp:sp modelId="{D5932D27-4C34-4749-A450-A51DB2AC749F}">
      <dsp:nvSpPr>
        <dsp:cNvPr id="0" name=""/>
        <dsp:cNvSpPr/>
      </dsp:nvSpPr>
      <dsp:spPr>
        <a:xfrm>
          <a:off x="4517291" y="1173827"/>
          <a:ext cx="2821290" cy="1128516"/>
        </a:xfrm>
        <a:prstGeom prst="chevron">
          <a:avLst/>
        </a:prstGeom>
        <a:solidFill>
          <a:srgbClr val="1E5929"/>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a:rPr>
            <a:t>Average</a:t>
          </a:r>
          <a:r>
            <a:rPr lang="en-US" sz="1400" kern="1200" dirty="0"/>
            <a:t> of </a:t>
          </a:r>
          <a:r>
            <a:rPr lang="en-US" sz="1400" kern="1200" dirty="0">
              <a:latin typeface="Calibri"/>
            </a:rPr>
            <a:t>Confidentiality, Integrity and Availability.</a:t>
          </a:r>
          <a:endParaRPr lang="en-US" sz="1400" kern="1200" dirty="0"/>
        </a:p>
      </dsp:txBody>
      <dsp:txXfrm>
        <a:off x="5081549" y="1173827"/>
        <a:ext cx="1692774" cy="1128516"/>
      </dsp:txXfrm>
    </dsp:sp>
  </dsp:spTree>
</dsp:drawing>
</file>

<file path=ppt/diagrams/layout1.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0.34884</cdr:x>
      <cdr:y>0.15036</cdr:y>
    </cdr:from>
    <cdr:to>
      <cdr:x>0.34884</cdr:x>
      <cdr:y>0.79298</cdr:y>
    </cdr:to>
    <cdr:cxnSp macro="">
      <cdr:nvCxnSpPr>
        <cdr:cNvPr id="3" name="Straight Connector 2">
          <a:extLst xmlns:a="http://schemas.openxmlformats.org/drawingml/2006/main">
            <a:ext uri="{FF2B5EF4-FFF2-40B4-BE49-F238E27FC236}">
              <a16:creationId xmlns:a16="http://schemas.microsoft.com/office/drawing/2014/main" id="{72E4C1FC-5022-3326-A1A1-F26EAE7A6108}"/>
            </a:ext>
          </a:extLst>
        </cdr:cNvPr>
        <cdr:cNvCxnSpPr/>
      </cdr:nvCxnSpPr>
      <cdr:spPr>
        <a:xfrm xmlns:a="http://schemas.openxmlformats.org/drawingml/2006/main" flipV="1">
          <a:off x="2286000" y="626611"/>
          <a:ext cx="0" cy="2677999"/>
        </a:xfrm>
        <a:prstGeom xmlns:a="http://schemas.openxmlformats.org/drawingml/2006/main" prst="line">
          <a:avLst/>
        </a:prstGeom>
        <a:ln xmlns:a="http://schemas.openxmlformats.org/drawingml/2006/main" w="22225">
          <a:solidFill>
            <a:schemeClr val="accent1">
              <a:satMod val="150000"/>
            </a:schemeClr>
          </a:solidFill>
          <a:prstDash val="sysDot"/>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sz="quarter"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3B9F0CED-7E24-BF4C-9217-89A85EA4613D}" type="datetimeFigureOut">
              <a:rPr lang="en-US"/>
              <a:pPr>
                <a:defRPr/>
              </a:pPr>
              <a:t>5/4/24</a:t>
            </a:fld>
            <a:endParaRPr lang="en-US"/>
          </a:p>
        </p:txBody>
      </p:sp>
      <p:sp>
        <p:nvSpPr>
          <p:cNvPr id="4" name="Rectangle 4"/>
          <p:cNvSpPr>
            <a:spLocks noGrp="1"/>
          </p:cNvSpPr>
          <p:nvPr>
            <p:ph type="ftr" sz="quarter" idx="2"/>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02E9CC9B-1844-7749-A6D1-3AF634BC835B}" type="slidenum">
              <a:rPr lang="en-US"/>
              <a:pPr>
                <a:defRPr/>
              </a:pPr>
              <a:t>‹#›</a:t>
            </a:fld>
            <a:endParaRPr lang="en-US"/>
          </a:p>
        </p:txBody>
      </p:sp>
    </p:spTree>
    <p:extLst>
      <p:ext uri="{BB962C8B-B14F-4D97-AF65-F5344CB8AC3E}">
        <p14:creationId xmlns:p14="http://schemas.microsoft.com/office/powerpoint/2010/main" val="632294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8A491313-BF83-BC4F-87DA-A29417CF61EE}" type="datetimeFigureOut">
              <a:rPr lang="en-US"/>
              <a:pPr>
                <a:defRPr/>
              </a:pPr>
              <a:t>5/4/24</a:t>
            </a:fld>
            <a:endParaRPr lang="en-US"/>
          </a:p>
        </p:txBody>
      </p:sp>
      <p:sp>
        <p:nvSpPr>
          <p:cNvPr id="4" name="Rectangle 4"/>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anchor="ctr"/>
          <a:lstStyle/>
          <a:p>
            <a:pPr lvl="0"/>
            <a:endParaRPr lang="en-US" noProof="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42310910-2610-F946-B908-1B939B60B29B}" type="slidenum">
              <a:rPr lang="en-US"/>
              <a:pPr>
                <a:defRPr/>
              </a:pPr>
              <a:t>‹#›</a:t>
            </a:fld>
            <a:endParaRPr lang="en-US"/>
          </a:p>
        </p:txBody>
      </p:sp>
    </p:spTree>
    <p:extLst>
      <p:ext uri="{BB962C8B-B14F-4D97-AF65-F5344CB8AC3E}">
        <p14:creationId xmlns:p14="http://schemas.microsoft.com/office/powerpoint/2010/main" val="2377788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Proactive Prevention: Helps in anticipating and preventing incidents before they occur.</a:t>
            </a:r>
          </a:p>
          <a:p>
            <a:r>
              <a:rPr lang="en-US" dirty="0"/>
              <a:t>Compliance: Ensures adherence to laws, regulations, and industry standards.</a:t>
            </a:r>
          </a:p>
          <a:p>
            <a:r>
              <a:rPr lang="en-US" dirty="0"/>
              <a:t>Resource Allocation: Aids in efficient allocation of resources to where they are most needed to manage risks.</a:t>
            </a:r>
          </a:p>
          <a:p>
            <a:r>
              <a:rPr lang="en-US" dirty="0"/>
              <a:t>Trust and Reputation: Builds stakeholder trust and maintains organizational reputation by demonstrating commitment to safety and risk management.</a:t>
            </a: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8</a:t>
            </a:fld>
            <a:endParaRPr lang="en-US"/>
          </a:p>
        </p:txBody>
      </p:sp>
    </p:spTree>
    <p:extLst>
      <p:ext uri="{BB962C8B-B14F-4D97-AF65-F5344CB8AC3E}">
        <p14:creationId xmlns:p14="http://schemas.microsoft.com/office/powerpoint/2010/main" val="2997204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Proactive Prevention: Helps in anticipating and preventing incidents before they occur.</a:t>
            </a:r>
          </a:p>
          <a:p>
            <a:r>
              <a:rPr lang="en-US" dirty="0"/>
              <a:t>Compliance: Ensures adherence to laws, regulations, and industry standards.</a:t>
            </a:r>
          </a:p>
          <a:p>
            <a:r>
              <a:rPr lang="en-US" dirty="0"/>
              <a:t>Resource Allocation: Aids in efficient allocation of resources to where they are most needed to manage risks.</a:t>
            </a:r>
          </a:p>
          <a:p>
            <a:r>
              <a:rPr lang="en-US" dirty="0"/>
              <a:t>Trust and Reputation: Builds stakeholder trust and maintains organizational reputation by demonstrating commitment to safety and risk management.</a:t>
            </a: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12</a:t>
            </a:fld>
            <a:endParaRPr lang="en-US"/>
          </a:p>
        </p:txBody>
      </p:sp>
    </p:spTree>
    <p:extLst>
      <p:ext uri="{BB962C8B-B14F-4D97-AF65-F5344CB8AC3E}">
        <p14:creationId xmlns:p14="http://schemas.microsoft.com/office/powerpoint/2010/main" val="924235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firms/</a:t>
            </a: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26</a:t>
            </a:fld>
            <a:endParaRPr lang="en-US"/>
          </a:p>
        </p:txBody>
      </p:sp>
    </p:spTree>
    <p:extLst>
      <p:ext uri="{BB962C8B-B14F-4D97-AF65-F5344CB8AC3E}">
        <p14:creationId xmlns:p14="http://schemas.microsoft.com/office/powerpoint/2010/main" val="4020718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t="13109" b="29773"/>
          <a:stretch/>
        </p:blipFill>
        <p:spPr>
          <a:xfrm>
            <a:off x="0" y="0"/>
            <a:ext cx="12192000" cy="4648200"/>
          </a:xfrm>
          <a:prstGeom prst="rect">
            <a:avLst/>
          </a:prstGeom>
        </p:spPr>
      </p:pic>
      <p:sp>
        <p:nvSpPr>
          <p:cNvPr id="5" name="Rectangle 10"/>
          <p:cNvSpPr/>
          <p:nvPr userDrawn="1"/>
        </p:nvSpPr>
        <p:spPr>
          <a:xfrm>
            <a:off x="0" y="4038600"/>
            <a:ext cx="12192000" cy="609600"/>
          </a:xfrm>
          <a:prstGeom prst="rect">
            <a:avLst/>
          </a:prstGeom>
          <a:solidFill>
            <a:schemeClr val="tx1">
              <a:alpha val="66000"/>
            </a:scheme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11430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24400"/>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A9395A22-D4AB-46B0-8C1B-450A5E2AA2DE}"/>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07" cy="685800"/>
          </a:xfrm>
          <a:prstGeom prst="rect">
            <a:avLst/>
          </a:prstGeom>
        </p:spPr>
      </p:pic>
    </p:spTree>
    <p:extLst>
      <p:ext uri="{BB962C8B-B14F-4D97-AF65-F5344CB8AC3E}">
        <p14:creationId xmlns:p14="http://schemas.microsoft.com/office/powerpoint/2010/main" val="20250633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9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8475" b="34357"/>
          <a:stretch/>
        </p:blipFill>
        <p:spPr bwMode="auto">
          <a:xfrm>
            <a:off x="0" y="3081"/>
            <a:ext cx="12192000" cy="4646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1690799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10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87" b="21487"/>
          <a:stretch/>
        </p:blipFill>
        <p:spPr bwMode="auto">
          <a:xfrm>
            <a:off x="0" y="3081"/>
            <a:ext cx="12192000" cy="464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46880120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7" name="Rectangle 37"/>
          <p:cNvSpPr>
            <a:spLocks noGrp="1"/>
          </p:cNvSpPr>
          <p:nvPr>
            <p:ph type="body" sz="quarter" idx="13"/>
          </p:nvPr>
        </p:nvSpPr>
        <p:spPr>
          <a:xfrm>
            <a:off x="414528" y="381000"/>
            <a:ext cx="9847072" cy="228600"/>
          </a:xfrm>
          <a:solidFill>
            <a:schemeClr val="tx2">
              <a:tint val="40000"/>
            </a:schemeClr>
          </a:solidFill>
        </p:spPr>
        <p:txBody>
          <a:bodyPr anchor="ctr"/>
          <a:lstStyle>
            <a:lvl1pPr>
              <a:buFontTx/>
              <a:buNone/>
              <a:defRPr sz="1100"/>
            </a:lvl1pPr>
            <a:extLst/>
          </a:lstStyle>
          <a:p>
            <a:pPr lvl="0"/>
            <a:r>
              <a:rPr lang="en-US" dirty="0"/>
              <a:t>Click to edit Master text styles</a:t>
            </a:r>
          </a:p>
        </p:txBody>
      </p:sp>
      <p:sp>
        <p:nvSpPr>
          <p:cNvPr id="43" name="Rectangle 37"/>
          <p:cNvSpPr>
            <a:spLocks noGrp="1"/>
          </p:cNvSpPr>
          <p:nvPr>
            <p:ph type="body" sz="quarter" idx="15"/>
          </p:nvPr>
        </p:nvSpPr>
        <p:spPr>
          <a:xfrm>
            <a:off x="406400" y="838200"/>
            <a:ext cx="9855200"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41" name="Rectangle 37"/>
          <p:cNvSpPr>
            <a:spLocks noGrp="1"/>
          </p:cNvSpPr>
          <p:nvPr>
            <p:ph type="body" sz="quarter" idx="17"/>
          </p:nvPr>
        </p:nvSpPr>
        <p:spPr>
          <a:xfrm>
            <a:off x="414528" y="12954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45" name="Rectangle 37"/>
          <p:cNvSpPr>
            <a:spLocks noGrp="1"/>
          </p:cNvSpPr>
          <p:nvPr>
            <p:ph type="body" sz="quarter" idx="19"/>
          </p:nvPr>
        </p:nvSpPr>
        <p:spPr>
          <a:xfrm>
            <a:off x="414528" y="1752600"/>
            <a:ext cx="9847072"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47" name="Rectangle 37"/>
          <p:cNvSpPr>
            <a:spLocks noGrp="1"/>
          </p:cNvSpPr>
          <p:nvPr>
            <p:ph type="body" sz="quarter" idx="21"/>
          </p:nvPr>
        </p:nvSpPr>
        <p:spPr>
          <a:xfrm>
            <a:off x="414528" y="2209800"/>
            <a:ext cx="9847072"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49" name="Rectangle 37"/>
          <p:cNvSpPr>
            <a:spLocks noGrp="1"/>
          </p:cNvSpPr>
          <p:nvPr>
            <p:ph type="body" sz="quarter" idx="23"/>
          </p:nvPr>
        </p:nvSpPr>
        <p:spPr>
          <a:xfrm>
            <a:off x="414528" y="26670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1" name="Rectangle 37"/>
          <p:cNvSpPr>
            <a:spLocks noGrp="1"/>
          </p:cNvSpPr>
          <p:nvPr>
            <p:ph type="body" sz="quarter" idx="25"/>
          </p:nvPr>
        </p:nvSpPr>
        <p:spPr>
          <a:xfrm>
            <a:off x="414528" y="31242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3" name="Rectangle 37"/>
          <p:cNvSpPr>
            <a:spLocks noGrp="1"/>
          </p:cNvSpPr>
          <p:nvPr>
            <p:ph type="body" sz="quarter" idx="27"/>
          </p:nvPr>
        </p:nvSpPr>
        <p:spPr>
          <a:xfrm>
            <a:off x="414528" y="35814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5" name="Rectangle 37"/>
          <p:cNvSpPr>
            <a:spLocks noGrp="1"/>
          </p:cNvSpPr>
          <p:nvPr>
            <p:ph type="body" sz="quarter" idx="29"/>
          </p:nvPr>
        </p:nvSpPr>
        <p:spPr>
          <a:xfrm>
            <a:off x="414528" y="4038600"/>
            <a:ext cx="9847072"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57" name="Rectangle 37"/>
          <p:cNvSpPr>
            <a:spLocks noGrp="1"/>
          </p:cNvSpPr>
          <p:nvPr>
            <p:ph type="body" sz="quarter" idx="31"/>
          </p:nvPr>
        </p:nvSpPr>
        <p:spPr>
          <a:xfrm>
            <a:off x="414528" y="44958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26" name="Rectangle 37"/>
          <p:cNvSpPr>
            <a:spLocks noGrp="1"/>
          </p:cNvSpPr>
          <p:nvPr>
            <p:ph type="body" sz="quarter" idx="33"/>
          </p:nvPr>
        </p:nvSpPr>
        <p:spPr>
          <a:xfrm>
            <a:off x="414528" y="49530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28" name="Rectangle 37"/>
          <p:cNvSpPr>
            <a:spLocks noGrp="1"/>
          </p:cNvSpPr>
          <p:nvPr>
            <p:ph type="body" sz="quarter" idx="35"/>
          </p:nvPr>
        </p:nvSpPr>
        <p:spPr>
          <a:xfrm>
            <a:off x="414528" y="54102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98" name="Rectangle 37"/>
          <p:cNvSpPr>
            <a:spLocks noGrp="1"/>
          </p:cNvSpPr>
          <p:nvPr>
            <p:ph type="body" sz="quarter" idx="14"/>
          </p:nvPr>
        </p:nvSpPr>
        <p:spPr>
          <a:xfrm>
            <a:off x="10261600" y="381000"/>
            <a:ext cx="914400" cy="228600"/>
          </a:xfrm>
          <a:solidFill>
            <a:schemeClr val="tx2"/>
          </a:solidFill>
        </p:spPr>
        <p:txBody>
          <a:bodyPr anchor="ctr"/>
          <a:lstStyle>
            <a:lvl1pPr algn="r">
              <a:buFontTx/>
              <a:buNone/>
              <a:defRPr sz="1050">
                <a:solidFill>
                  <a:schemeClr val="bg1"/>
                </a:solidFill>
              </a:defRPr>
            </a:lvl1pPr>
            <a:extLst/>
          </a:lstStyle>
          <a:p>
            <a:pPr lvl="0"/>
            <a:r>
              <a:rPr lang="en-US" dirty="0"/>
              <a:t>Click to edit Master text styles</a:t>
            </a:r>
          </a:p>
        </p:txBody>
      </p:sp>
      <p:sp>
        <p:nvSpPr>
          <p:cNvPr id="44" name="Rectangle 37"/>
          <p:cNvSpPr>
            <a:spLocks noGrp="1"/>
          </p:cNvSpPr>
          <p:nvPr>
            <p:ph type="body" sz="quarter" idx="16"/>
          </p:nvPr>
        </p:nvSpPr>
        <p:spPr>
          <a:xfrm>
            <a:off x="10261600" y="838200"/>
            <a:ext cx="914400" cy="228600"/>
          </a:xfrm>
          <a:solidFill>
            <a:schemeClr val="tx2"/>
          </a:solidFill>
        </p:spPr>
        <p:txBody>
          <a:bodyPr anchor="ctr"/>
          <a:lstStyle>
            <a:lvl1pPr algn="r">
              <a:buFontTx/>
              <a:buNone/>
              <a:defRPr sz="1100">
                <a:solidFill>
                  <a:schemeClr val="bg1"/>
                </a:solidFill>
              </a:defRPr>
            </a:lvl1pPr>
            <a:extLst/>
          </a:lstStyle>
          <a:p>
            <a:pPr lvl="0"/>
            <a:r>
              <a:rPr lang="en-US" dirty="0"/>
              <a:t>Click to edit Master text styles</a:t>
            </a:r>
          </a:p>
        </p:txBody>
      </p:sp>
      <p:sp>
        <p:nvSpPr>
          <p:cNvPr id="42" name="Rectangle 37"/>
          <p:cNvSpPr>
            <a:spLocks noGrp="1"/>
          </p:cNvSpPr>
          <p:nvPr>
            <p:ph type="body" sz="quarter" idx="18"/>
          </p:nvPr>
        </p:nvSpPr>
        <p:spPr>
          <a:xfrm>
            <a:off x="10261600" y="1295400"/>
            <a:ext cx="914400" cy="228600"/>
          </a:xfrm>
          <a:solidFill>
            <a:schemeClr val="tx2"/>
          </a:solidFill>
        </p:spPr>
        <p:txBody>
          <a:bodyPr anchor="ctr"/>
          <a:lstStyle>
            <a:lvl1pPr algn="r">
              <a:buFontTx/>
              <a:buNone/>
              <a:defRPr sz="1100">
                <a:solidFill>
                  <a:schemeClr val="bg1"/>
                </a:solidFill>
              </a:defRPr>
            </a:lvl1pPr>
            <a:extLst/>
          </a:lstStyle>
          <a:p>
            <a:pPr lvl="0"/>
            <a:r>
              <a:rPr lang="en-US" dirty="0"/>
              <a:t>Click to edit Master text styles</a:t>
            </a:r>
          </a:p>
        </p:txBody>
      </p:sp>
      <p:sp>
        <p:nvSpPr>
          <p:cNvPr id="46" name="Rectangle 37"/>
          <p:cNvSpPr>
            <a:spLocks noGrp="1"/>
          </p:cNvSpPr>
          <p:nvPr>
            <p:ph type="body" sz="quarter" idx="20"/>
          </p:nvPr>
        </p:nvSpPr>
        <p:spPr>
          <a:xfrm>
            <a:off x="10261600" y="1752600"/>
            <a:ext cx="914400" cy="228600"/>
          </a:xfrm>
          <a:solidFill>
            <a:schemeClr val="tx2"/>
          </a:solidFill>
        </p:spPr>
        <p:txBody>
          <a:bodyPr anchor="ctr"/>
          <a:lstStyle>
            <a:lvl1pPr algn="r">
              <a:buFontTx/>
              <a:buNone/>
              <a:defRPr sz="1100">
                <a:solidFill>
                  <a:schemeClr val="bg1"/>
                </a:solidFill>
              </a:defRPr>
            </a:lvl1pPr>
            <a:extLst/>
          </a:lstStyle>
          <a:p>
            <a:pPr lvl="0"/>
            <a:endParaRPr lang="en-US" dirty="0"/>
          </a:p>
        </p:txBody>
      </p:sp>
      <p:sp>
        <p:nvSpPr>
          <p:cNvPr id="48" name="Rectangle 37"/>
          <p:cNvSpPr>
            <a:spLocks noGrp="1"/>
          </p:cNvSpPr>
          <p:nvPr>
            <p:ph type="body" sz="quarter" idx="22"/>
          </p:nvPr>
        </p:nvSpPr>
        <p:spPr>
          <a:xfrm>
            <a:off x="10261600" y="22098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0" name="Rectangle 37"/>
          <p:cNvSpPr>
            <a:spLocks noGrp="1"/>
          </p:cNvSpPr>
          <p:nvPr>
            <p:ph type="body" sz="quarter" idx="24"/>
          </p:nvPr>
        </p:nvSpPr>
        <p:spPr>
          <a:xfrm>
            <a:off x="10261600" y="26670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2" name="Rectangle 37"/>
          <p:cNvSpPr>
            <a:spLocks noGrp="1"/>
          </p:cNvSpPr>
          <p:nvPr>
            <p:ph type="body" sz="quarter" idx="26"/>
          </p:nvPr>
        </p:nvSpPr>
        <p:spPr>
          <a:xfrm>
            <a:off x="10261600" y="31242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4" name="Rectangle 37"/>
          <p:cNvSpPr>
            <a:spLocks noGrp="1"/>
          </p:cNvSpPr>
          <p:nvPr>
            <p:ph type="body" sz="quarter" idx="28"/>
          </p:nvPr>
        </p:nvSpPr>
        <p:spPr>
          <a:xfrm>
            <a:off x="10261600" y="35814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6" name="Rectangle 37"/>
          <p:cNvSpPr>
            <a:spLocks noGrp="1"/>
          </p:cNvSpPr>
          <p:nvPr>
            <p:ph type="body" sz="quarter" idx="30"/>
          </p:nvPr>
        </p:nvSpPr>
        <p:spPr>
          <a:xfrm>
            <a:off x="10261600" y="40386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8" name="Rectangle 37"/>
          <p:cNvSpPr>
            <a:spLocks noGrp="1"/>
          </p:cNvSpPr>
          <p:nvPr>
            <p:ph type="body" sz="quarter" idx="32"/>
          </p:nvPr>
        </p:nvSpPr>
        <p:spPr>
          <a:xfrm>
            <a:off x="10261600" y="44958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27" name="Rectangle 37"/>
          <p:cNvSpPr>
            <a:spLocks noGrp="1"/>
          </p:cNvSpPr>
          <p:nvPr>
            <p:ph type="body" sz="quarter" idx="34"/>
          </p:nvPr>
        </p:nvSpPr>
        <p:spPr>
          <a:xfrm>
            <a:off x="10261600" y="49530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29" name="Rectangle 37"/>
          <p:cNvSpPr>
            <a:spLocks noGrp="1"/>
          </p:cNvSpPr>
          <p:nvPr>
            <p:ph type="body" sz="quarter" idx="36"/>
          </p:nvPr>
        </p:nvSpPr>
        <p:spPr>
          <a:xfrm>
            <a:off x="10261600" y="54102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30" name="Rectangle 37"/>
          <p:cNvSpPr>
            <a:spLocks noGrp="1"/>
          </p:cNvSpPr>
          <p:nvPr>
            <p:ph type="body" sz="quarter" idx="37"/>
          </p:nvPr>
        </p:nvSpPr>
        <p:spPr>
          <a:xfrm>
            <a:off x="414528" y="5867400"/>
            <a:ext cx="9847072" cy="228600"/>
          </a:xfrm>
          <a:solidFill>
            <a:schemeClr val="tx2">
              <a:tint val="40000"/>
            </a:schemeClr>
          </a:solidFill>
        </p:spPr>
        <p:txBody>
          <a:bodyPr anchor="ctr">
            <a:noAutofit/>
          </a:bodyPr>
          <a:lstStyle>
            <a:lvl1pPr>
              <a:buFontTx/>
              <a:buNone/>
              <a:defRPr sz="1100"/>
            </a:lvl1pPr>
            <a:extLst/>
          </a:lstStyle>
          <a:p>
            <a:pPr lvl="0"/>
            <a:r>
              <a:rPr lang="en-US"/>
              <a:t>Click to edit Master text styles</a:t>
            </a:r>
          </a:p>
        </p:txBody>
      </p:sp>
      <p:sp>
        <p:nvSpPr>
          <p:cNvPr id="31" name="Rectangle 37"/>
          <p:cNvSpPr>
            <a:spLocks noGrp="1"/>
          </p:cNvSpPr>
          <p:nvPr>
            <p:ph type="body" sz="quarter" idx="38"/>
          </p:nvPr>
        </p:nvSpPr>
        <p:spPr>
          <a:xfrm>
            <a:off x="10261600" y="58674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Tree>
    <p:extLst>
      <p:ext uri="{BB962C8B-B14F-4D97-AF65-F5344CB8AC3E}">
        <p14:creationId xmlns:p14="http://schemas.microsoft.com/office/powerpoint/2010/main" val="3488100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ing w/single col text">
    <p:spTree>
      <p:nvGrpSpPr>
        <p:cNvPr id="1" name=""/>
        <p:cNvGrpSpPr/>
        <p:nvPr/>
      </p:nvGrpSpPr>
      <p:grpSpPr>
        <a:xfrm>
          <a:off x="0" y="0"/>
          <a:ext cx="0" cy="0"/>
          <a:chOff x="0" y="0"/>
          <a:chExt cx="0" cy="0"/>
        </a:xfrm>
      </p:grpSpPr>
      <p:sp>
        <p:nvSpPr>
          <p:cNvPr id="19" name="Rectangle 8"/>
          <p:cNvSpPr>
            <a:spLocks noGrp="1"/>
          </p:cNvSpPr>
          <p:nvPr>
            <p:ph type="body" sz="quarter" idx="13"/>
          </p:nvPr>
        </p:nvSpPr>
        <p:spPr>
          <a:xfrm>
            <a:off x="406400" y="381000"/>
            <a:ext cx="10769600" cy="228600"/>
          </a:xfrm>
          <a:solidFill>
            <a:schemeClr val="accent6">
              <a:shade val="75000"/>
            </a:schemeClr>
          </a:solidFill>
        </p:spPr>
        <p:txBody>
          <a:bodyPr tIns="0" bIns="0" anchor="t" anchorCtr="0"/>
          <a:lstStyle>
            <a:lvl1pPr marL="0" indent="0">
              <a:spcBef>
                <a:spcPts val="0"/>
              </a:spcBef>
              <a:defRPr sz="1400" b="1" i="0" cap="all" spc="120">
                <a:solidFill>
                  <a:schemeClr val="bg1"/>
                </a:solidFill>
              </a:defRPr>
            </a:lvl1pPr>
            <a:extLst/>
          </a:lstStyle>
          <a:p>
            <a:pPr lvl="0"/>
            <a:r>
              <a:rPr lang="en-US" dirty="0"/>
              <a:t>Click to edit Master text styles</a:t>
            </a:r>
          </a:p>
        </p:txBody>
      </p:sp>
      <p:sp>
        <p:nvSpPr>
          <p:cNvPr id="3" name="Text Placeholder 2"/>
          <p:cNvSpPr>
            <a:spLocks noGrp="1"/>
          </p:cNvSpPr>
          <p:nvPr>
            <p:ph type="body" sz="quarter" idx="14"/>
          </p:nvPr>
        </p:nvSpPr>
        <p:spPr>
          <a:xfrm>
            <a:off x="406400" y="1066800"/>
            <a:ext cx="10769600" cy="5029200"/>
          </a:xfrm>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569968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ing w/2col">
    <p:spTree>
      <p:nvGrpSpPr>
        <p:cNvPr id="1" name=""/>
        <p:cNvGrpSpPr/>
        <p:nvPr/>
      </p:nvGrpSpPr>
      <p:grpSpPr>
        <a:xfrm>
          <a:off x="0" y="0"/>
          <a:ext cx="0" cy="0"/>
          <a:chOff x="0" y="0"/>
          <a:chExt cx="0" cy="0"/>
        </a:xfrm>
      </p:grpSpPr>
      <p:sp>
        <p:nvSpPr>
          <p:cNvPr id="14" name="Text Placeholder 2"/>
          <p:cNvSpPr>
            <a:spLocks noGrp="1"/>
          </p:cNvSpPr>
          <p:nvPr>
            <p:ph type="body" sz="quarter" idx="14"/>
          </p:nvPr>
        </p:nvSpPr>
        <p:spPr>
          <a:xfrm>
            <a:off x="406400" y="1066800"/>
            <a:ext cx="5181600" cy="5029200"/>
          </a:xfrm>
        </p:spPr>
        <p:txBody>
          <a:bodyPr spcCol="0"/>
          <a:lstStyle>
            <a:lvl1pPr>
              <a:defRPr sz="1400"/>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2"/>
          <p:cNvSpPr>
            <a:spLocks noGrp="1"/>
          </p:cNvSpPr>
          <p:nvPr>
            <p:ph type="body" sz="quarter" idx="15"/>
          </p:nvPr>
        </p:nvSpPr>
        <p:spPr>
          <a:xfrm>
            <a:off x="5994400" y="1066800"/>
            <a:ext cx="5181600" cy="5029200"/>
          </a:xfrm>
        </p:spPr>
        <p:txBody>
          <a:bodyPr spcCol="0"/>
          <a:lstStyle>
            <a:lvl1pPr>
              <a:defRPr sz="1400"/>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8"/>
          <p:cNvSpPr>
            <a:spLocks noGrp="1"/>
          </p:cNvSpPr>
          <p:nvPr>
            <p:ph type="body" sz="quarter" idx="16"/>
          </p:nvPr>
        </p:nvSpPr>
        <p:spPr>
          <a:xfrm>
            <a:off x="406400" y="381000"/>
            <a:ext cx="10769600" cy="228600"/>
          </a:xfrm>
          <a:solidFill>
            <a:schemeClr val="accent6">
              <a:shade val="75000"/>
            </a:schemeClr>
          </a:solidFill>
        </p:spPr>
        <p:txBody>
          <a:bodyPr tIns="0" bIns="0" anchor="t" anchorCtr="0"/>
          <a:lstStyle>
            <a:lvl1pPr marL="0" indent="0">
              <a:spcBef>
                <a:spcPts val="0"/>
              </a:spcBef>
              <a:defRPr sz="1400" b="1" i="0" cap="all" spc="120">
                <a:solidFill>
                  <a:schemeClr val="bg1"/>
                </a:solidFill>
              </a:defRPr>
            </a:lvl1pPr>
            <a:extLst/>
          </a:lstStyle>
          <a:p>
            <a:pPr lvl="0"/>
            <a:r>
              <a:rPr lang="en-US" dirty="0"/>
              <a:t>Click to edit Master text styles</a:t>
            </a:r>
          </a:p>
        </p:txBody>
      </p:sp>
    </p:spTree>
    <p:extLst>
      <p:ext uri="{BB962C8B-B14F-4D97-AF65-F5344CB8AC3E}">
        <p14:creationId xmlns:p14="http://schemas.microsoft.com/office/powerpoint/2010/main" val="756848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06400" y="4343400"/>
            <a:ext cx="10769600" cy="1981200"/>
          </a:xfrm>
        </p:spPr>
        <p:txBody>
          <a:bodyPr numCol="3"/>
          <a:lstStyle>
            <a:lvl1pPr>
              <a:defRPr baseline="0"/>
            </a:lvl1pPr>
            <a:lvl2pPr marL="0" indent="0">
              <a:defRPr/>
            </a:lvl2pPr>
          </a:lstStyle>
          <a:p>
            <a:pPr lvl="0"/>
            <a:r>
              <a:rPr lang="en-US" dirty="0"/>
              <a:t>Click to edit Master text styles</a:t>
            </a:r>
          </a:p>
          <a:p>
            <a:pPr lvl="1"/>
            <a:r>
              <a:rPr lang="en-US" dirty="0"/>
              <a:t>Second level</a:t>
            </a:r>
          </a:p>
        </p:txBody>
      </p:sp>
      <p:sp>
        <p:nvSpPr>
          <p:cNvPr id="12" name="Picture Placeholder 11"/>
          <p:cNvSpPr>
            <a:spLocks noGrp="1"/>
          </p:cNvSpPr>
          <p:nvPr>
            <p:ph type="pic" sz="quarter" idx="14"/>
          </p:nvPr>
        </p:nvSpPr>
        <p:spPr>
          <a:xfrm>
            <a:off x="406400" y="838200"/>
            <a:ext cx="10769600" cy="3200400"/>
          </a:xfrm>
        </p:spPr>
        <p:txBody>
          <a:bodyPr/>
          <a:lstStyle/>
          <a:p>
            <a:endParaRPr lang="en-US" dirty="0"/>
          </a:p>
        </p:txBody>
      </p:sp>
      <p:sp>
        <p:nvSpPr>
          <p:cNvPr id="5" name="Rectangle 8"/>
          <p:cNvSpPr>
            <a:spLocks noGrp="1"/>
          </p:cNvSpPr>
          <p:nvPr>
            <p:ph type="body" sz="quarter" idx="15"/>
          </p:nvPr>
        </p:nvSpPr>
        <p:spPr>
          <a:xfrm>
            <a:off x="406400" y="381000"/>
            <a:ext cx="10769600" cy="228600"/>
          </a:xfrm>
          <a:solidFill>
            <a:schemeClr val="accent6">
              <a:shade val="75000"/>
            </a:schemeClr>
          </a:solidFill>
        </p:spPr>
        <p:txBody>
          <a:bodyPr tIns="0" bIns="0" anchor="t" anchorCtr="0"/>
          <a:lstStyle>
            <a:lvl1pPr marL="0" indent="0">
              <a:spcBef>
                <a:spcPts val="0"/>
              </a:spcBef>
              <a:defRPr sz="1400" b="1" i="0" cap="all" spc="120">
                <a:solidFill>
                  <a:schemeClr val="bg1"/>
                </a:solidFill>
              </a:defRPr>
            </a:lvl1pPr>
            <a:extLst/>
          </a:lstStyle>
          <a:p>
            <a:pPr lvl="0"/>
            <a:r>
              <a:rPr lang="en-US" dirty="0"/>
              <a:t>Click to edit Master text styles</a:t>
            </a:r>
          </a:p>
        </p:txBody>
      </p:sp>
    </p:spTree>
    <p:extLst>
      <p:ext uri="{BB962C8B-B14F-4D97-AF65-F5344CB8AC3E}">
        <p14:creationId xmlns:p14="http://schemas.microsoft.com/office/powerpoint/2010/main" val="17479192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Chart">
    <p:spTree>
      <p:nvGrpSpPr>
        <p:cNvPr id="1" name=""/>
        <p:cNvGrpSpPr/>
        <p:nvPr/>
      </p:nvGrpSpPr>
      <p:grpSpPr>
        <a:xfrm>
          <a:off x="0" y="0"/>
          <a:ext cx="0" cy="0"/>
          <a:chOff x="0" y="0"/>
          <a:chExt cx="0" cy="0"/>
        </a:xfrm>
      </p:grpSpPr>
      <p:sp>
        <p:nvSpPr>
          <p:cNvPr id="5" name="Chart Placeholder 4"/>
          <p:cNvSpPr>
            <a:spLocks noGrp="1"/>
          </p:cNvSpPr>
          <p:nvPr>
            <p:ph type="chart" sz="quarter" idx="10"/>
          </p:nvPr>
        </p:nvSpPr>
        <p:spPr>
          <a:xfrm>
            <a:off x="914400" y="533400"/>
            <a:ext cx="10160000" cy="5715000"/>
          </a:xfrm>
        </p:spPr>
        <p:txBody>
          <a:bodyPr/>
          <a:lstStyle/>
          <a:p>
            <a:endParaRPr lang="en-US"/>
          </a:p>
        </p:txBody>
      </p:sp>
    </p:spTree>
    <p:extLst>
      <p:ext uri="{BB962C8B-B14F-4D97-AF65-F5344CB8AC3E}">
        <p14:creationId xmlns:p14="http://schemas.microsoft.com/office/powerpoint/2010/main" val="2127810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6">
              <a:shade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a14="http://schemas.microsoft.com/office/drawing/2010/main" xmlns="">
                <a:solidFill>
                  <a:srgbClr val="FFFFFF">
                    <a:alpha val="41176"/>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endParaRPr lang="en-US" dirty="0"/>
          </a:p>
        </p:txBody>
      </p:sp>
    </p:spTree>
    <p:extLst>
      <p:ext uri="{BB962C8B-B14F-4D97-AF65-F5344CB8AC3E}">
        <p14:creationId xmlns:p14="http://schemas.microsoft.com/office/powerpoint/2010/main" val="618800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_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1A6613"/>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a14="http://schemas.microsoft.com/office/drawing/2010/main" xmlns="">
                <a:solidFill>
                  <a:srgbClr val="FFFFFF">
                    <a:alpha val="41176"/>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a:ln>
            <a:noFill/>
          </a:ln>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1044054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2_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DFBD17"/>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a14="http://schemas.microsoft.com/office/drawing/2010/main" xmlns="">
                <a:solidFill>
                  <a:srgbClr val="FFFFFF">
                    <a:alpha val="41176"/>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a:ln>
            <a:noFill/>
          </a:ln>
        </p:spPr>
        <p:txBody>
          <a:bodyPr vert="horz"/>
          <a:lstStyle>
            <a:lvl1pPr algn="l">
              <a:defRPr sz="2000" b="0" cap="all" spc="150" baseline="0">
                <a:solidFill>
                  <a:schemeClr val="bg1">
                    <a:lumMod val="50000"/>
                  </a:schemeClr>
                </a:solidFill>
              </a:defRPr>
            </a:lvl1pPr>
            <a:extLst/>
          </a:lstStyle>
          <a:p>
            <a:r>
              <a:rPr lang="en-US" dirty="0"/>
              <a:t>Click to edit Master title style</a:t>
            </a:r>
          </a:p>
        </p:txBody>
      </p:sp>
    </p:spTree>
    <p:extLst>
      <p:ext uri="{BB962C8B-B14F-4D97-AF65-F5344CB8AC3E}">
        <p14:creationId xmlns:p14="http://schemas.microsoft.com/office/powerpoint/2010/main" val="4132765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11247" b="31619"/>
          <a:stretch/>
        </p:blipFill>
        <p:spPr bwMode="auto">
          <a:xfrm>
            <a:off x="0" y="0"/>
            <a:ext cx="12192000" cy="4645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rgbClr val="463E38">
              <a:alpha val="65882"/>
            </a:srgb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E12809C4-E326-49E0-B94B-F7E41C55A878}"/>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15620417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3_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lumMod val="50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a14="http://schemas.microsoft.com/office/drawing/2010/main" xmlns="">
                <a:solidFill>
                  <a:srgbClr val="FFFFFF">
                    <a:alpha val="41176"/>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a:ln>
            <a:noFill/>
          </a:ln>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42890993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ection Divider 2">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5"/>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Johnson-Center_Architecural_Detail.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7717" y="0"/>
            <a:ext cx="11834283" cy="6858000"/>
          </a:xfrm>
          <a:prstGeom prst="rect">
            <a:avLst/>
          </a:prstGeom>
          <a:solidFill>
            <a:schemeClr val="accent5"/>
          </a:solidFill>
          <a:ln w="25400" cap="rnd" cmpd="sng" algn="ctr">
            <a:noFill/>
            <a:prstDash val="solid"/>
          </a:ln>
          <a:effectLst/>
          <a:extLs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4046739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3">
    <p:spTree>
      <p:nvGrpSpPr>
        <p:cNvPr id="1" name=""/>
        <p:cNvGrpSpPr/>
        <p:nvPr/>
      </p:nvGrpSpPr>
      <p:grpSpPr>
        <a:xfrm>
          <a:off x="0" y="0"/>
          <a:ext cx="0" cy="0"/>
          <a:chOff x="0" y="0"/>
          <a:chExt cx="0" cy="0"/>
        </a:xfrm>
      </p:grpSpPr>
      <p:sp>
        <p:nvSpPr>
          <p:cNvPr id="7" name="Rectangle 6"/>
          <p:cNvSpPr/>
          <p:nvPr userDrawn="1"/>
        </p:nvSpPr>
        <p:spPr>
          <a:xfrm>
            <a:off x="0" y="0"/>
            <a:ext cx="12192000" cy="6889750"/>
          </a:xfrm>
          <a:prstGeom prst="rect">
            <a:avLst/>
          </a:prstGeom>
          <a:solidFill>
            <a:srgbClr val="DFBD17"/>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11" name="Picture 10" descr="Bull Run_Architecural_Detail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933"/>
            <a:ext cx="9448800" cy="6935822"/>
          </a:xfrm>
          <a:prstGeom prst="rect">
            <a:avLst/>
          </a:prstGeom>
        </p:spPr>
      </p:pic>
      <p:sp>
        <p:nvSpPr>
          <p:cNvPr id="8"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1806809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4">
    <p:spTree>
      <p:nvGrpSpPr>
        <p:cNvPr id="1" name=""/>
        <p:cNvGrpSpPr/>
        <p:nvPr/>
      </p:nvGrpSpPr>
      <p:grpSpPr>
        <a:xfrm>
          <a:off x="0" y="0"/>
          <a:ext cx="0" cy="0"/>
          <a:chOff x="0" y="0"/>
          <a:chExt cx="0" cy="0"/>
        </a:xfrm>
      </p:grpSpPr>
      <p:sp>
        <p:nvSpPr>
          <p:cNvPr id="7" name="Rectangle 6"/>
          <p:cNvSpPr/>
          <p:nvPr userDrawn="1"/>
        </p:nvSpPr>
        <p:spPr>
          <a:xfrm>
            <a:off x="0" y="0"/>
            <a:ext cx="12192000" cy="6889750"/>
          </a:xfrm>
          <a:prstGeom prst="rect">
            <a:avLst/>
          </a:prstGeom>
          <a:solidFill>
            <a:schemeClr val="tx2"/>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2" name="Picture 1" descr="Founder's Hall_Architecural Details.png"/>
          <p:cNvPicPr>
            <a:picLocks noChangeAspect="1"/>
          </p:cNvPicPr>
          <p:nvPr userDrawn="1"/>
        </p:nvPicPr>
        <p:blipFill rotWithShape="1">
          <a:blip r:embed="rId2">
            <a:extLst>
              <a:ext uri="{28A0092B-C50C-407E-A947-70E740481C1C}">
                <a14:useLocalDpi xmlns:a14="http://schemas.microsoft.com/office/drawing/2010/main" val="0"/>
              </a:ext>
            </a:extLst>
          </a:blip>
          <a:srcRect r="39063"/>
          <a:stretch/>
        </p:blipFill>
        <p:spPr>
          <a:xfrm>
            <a:off x="4978400" y="0"/>
            <a:ext cx="7213600" cy="6890412"/>
          </a:xfrm>
          <a:prstGeom prst="rect">
            <a:avLst/>
          </a:prstGeom>
        </p:spPr>
      </p:pic>
      <p:sp>
        <p:nvSpPr>
          <p:cNvPr id="8"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1725865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2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5512" b="37358"/>
          <a:stretch/>
        </p:blipFill>
        <p:spPr bwMode="auto">
          <a:xfrm>
            <a:off x="0" y="-7938"/>
            <a:ext cx="12192000" cy="4656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rgbClr val="FFBA03">
              <a:alpha val="66000"/>
            </a:srgb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10" name="Picture 9">
            <a:extLst>
              <a:ext uri="{FF2B5EF4-FFF2-40B4-BE49-F238E27FC236}">
                <a16:creationId xmlns:a16="http://schemas.microsoft.com/office/drawing/2014/main" id="{907868BA-A8EF-4602-B992-84D470E0FE34}"/>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6" cy="685800"/>
          </a:xfrm>
          <a:prstGeom prst="rect">
            <a:avLst/>
          </a:prstGeom>
        </p:spPr>
      </p:pic>
    </p:spTree>
    <p:extLst>
      <p:ext uri="{BB962C8B-B14F-4D97-AF65-F5344CB8AC3E}">
        <p14:creationId xmlns:p14="http://schemas.microsoft.com/office/powerpoint/2010/main" val="27828429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3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26315" b="16259"/>
          <a:stretch/>
        </p:blipFill>
        <p:spPr bwMode="auto">
          <a:xfrm>
            <a:off x="0" y="0"/>
            <a:ext cx="12192000" cy="4656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tx1">
              <a:alpha val="66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BFD937DF-8F61-4975-906D-E6F414A095FB}"/>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1212128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4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21488" b="19597"/>
          <a:stretch/>
        </p:blipFill>
        <p:spPr bwMode="auto">
          <a:xfrm>
            <a:off x="0" y="-152400"/>
            <a:ext cx="12192000"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17517906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5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21535" b="21369"/>
          <a:stretch/>
        </p:blipFill>
        <p:spPr bwMode="auto">
          <a:xfrm>
            <a:off x="0" y="1"/>
            <a:ext cx="12192000" cy="4646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32146382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6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34" b="21434"/>
          <a:stretch/>
        </p:blipFill>
        <p:spPr bwMode="auto">
          <a:xfrm>
            <a:off x="0" y="3081"/>
            <a:ext cx="12192000" cy="464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7141645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7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87" b="21487"/>
          <a:stretch/>
        </p:blipFill>
        <p:spPr bwMode="auto">
          <a:xfrm>
            <a:off x="0" y="3081"/>
            <a:ext cx="12192000" cy="4646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15023358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8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16" b="21416"/>
          <a:stretch/>
        </p:blipFill>
        <p:spPr bwMode="auto">
          <a:xfrm>
            <a:off x="0" y="3081"/>
            <a:ext cx="12192000" cy="464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42854003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10"/>
          <p:cNvSpPr/>
          <p:nvPr/>
        </p:nvSpPr>
        <p:spPr>
          <a:xfrm>
            <a:off x="11785600" y="0"/>
            <a:ext cx="406400" cy="6858000"/>
          </a:xfrm>
          <a:prstGeom prst="rect">
            <a:avLst/>
          </a:prstGeom>
          <a:solidFill>
            <a:schemeClr val="tx1"/>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sp>
        <p:nvSpPr>
          <p:cNvPr id="1027" name="Rectangle 3"/>
          <p:cNvSpPr>
            <a:spLocks noGrp="1"/>
          </p:cNvSpPr>
          <p:nvPr>
            <p:ph type="body" idx="1"/>
          </p:nvPr>
        </p:nvSpPr>
        <p:spPr bwMode="auto">
          <a:xfrm>
            <a:off x="508000" y="381000"/>
            <a:ext cx="10668000" cy="586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1" name="Rectangle 10"/>
          <p:cNvSpPr/>
          <p:nvPr/>
        </p:nvSpPr>
        <p:spPr>
          <a:xfrm>
            <a:off x="0" y="0"/>
            <a:ext cx="101600" cy="6858000"/>
          </a:xfrm>
          <a:prstGeom prst="rect">
            <a:avLst/>
          </a:prstGeom>
          <a:solidFill>
            <a:schemeClr val="tx2"/>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sp>
        <p:nvSpPr>
          <p:cNvPr id="13" name="Rectangle 34"/>
          <p:cNvSpPr txBox="1">
            <a:spLocks/>
          </p:cNvSpPr>
          <p:nvPr/>
        </p:nvSpPr>
        <p:spPr>
          <a:xfrm>
            <a:off x="6197600" y="6477000"/>
            <a:ext cx="4978400" cy="304800"/>
          </a:xfrm>
          <a:prstGeom prst="rect">
            <a:avLst/>
          </a:prstGeom>
        </p:spPr>
        <p:txBody>
          <a:bodyPr rIns="0"/>
          <a:lstStyle>
            <a:lvl1pPr marL="0" algn="l" rtl="0" latinLnBrk="0">
              <a:defRPr sz="900" kern="1200" cap="all" spc="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a:lstStyle>
          <a:p>
            <a:pPr algn="r" fontAlgn="auto">
              <a:spcBef>
                <a:spcPts val="0"/>
              </a:spcBef>
              <a:spcAft>
                <a:spcPts val="0"/>
              </a:spcAft>
              <a:defRPr/>
            </a:pPr>
            <a:r>
              <a:rPr lang="en-US" sz="900" kern="0" spc="150" dirty="0">
                <a:solidFill>
                  <a:srgbClr val="000000"/>
                </a:solidFill>
              </a:rPr>
              <a:t>GEORGE MASON UNIVERSITY</a:t>
            </a:r>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4" r:id="rId3"/>
    <p:sldLayoutId id="2147483707" r:id="rId4"/>
    <p:sldLayoutId id="2147483708" r:id="rId5"/>
    <p:sldLayoutId id="2147483729" r:id="rId6"/>
    <p:sldLayoutId id="2147483730" r:id="rId7"/>
    <p:sldLayoutId id="2147483731" r:id="rId8"/>
    <p:sldLayoutId id="2147483732" r:id="rId9"/>
    <p:sldLayoutId id="2147483733" r:id="rId10"/>
    <p:sldLayoutId id="2147483734" r:id="rId11"/>
    <p:sldLayoutId id="2147483709" r:id="rId12"/>
    <p:sldLayoutId id="2147483710" r:id="rId13"/>
    <p:sldLayoutId id="2147483711" r:id="rId14"/>
    <p:sldLayoutId id="2147483714" r:id="rId15"/>
    <p:sldLayoutId id="2147483728" r:id="rId16"/>
    <p:sldLayoutId id="2147483712" r:id="rId17"/>
    <p:sldLayoutId id="2147483725" r:id="rId18"/>
    <p:sldLayoutId id="2147483726" r:id="rId19"/>
    <p:sldLayoutId id="2147483727" r:id="rId20"/>
    <p:sldLayoutId id="2147483713" r:id="rId21"/>
    <p:sldLayoutId id="2147483717" r:id="rId22"/>
    <p:sldLayoutId id="2147483724" r:id="rId23"/>
  </p:sldLayoutIdLst>
  <p:hf sldNum="0" hdr="0" ftr="0" dt="0"/>
  <p:txStyles>
    <p:titleStyle>
      <a:lvl1pPr algn="l" rtl="0" eaLnBrk="1" fontAlgn="base" hangingPunct="1">
        <a:spcBef>
          <a:spcPct val="0"/>
        </a:spcBef>
        <a:spcAft>
          <a:spcPct val="0"/>
        </a:spcAft>
        <a:defRPr sz="2400" cap="small">
          <a:solidFill>
            <a:schemeClr val="bg1"/>
          </a:solidFill>
          <a:latin typeface="+mj-lt"/>
          <a:ea typeface="ＭＳ Ｐゴシック" charset="0"/>
          <a:cs typeface="ＭＳ Ｐゴシック" charset="0"/>
        </a:defRPr>
      </a:lvl1pPr>
      <a:lvl2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2pPr>
      <a:lvl3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3pPr>
      <a:lvl4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4pPr>
      <a:lvl5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9pPr>
      <a:extLst/>
    </p:titleStyle>
    <p:body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p:bodyStyle>
    <p:otherStyle>
      <a:lvl1pPr marL="0" algn="l" rtl="0" eaLnBrk="1" hangingPunct="1">
        <a:defRPr>
          <a:solidFill>
            <a:schemeClr val="tx1"/>
          </a:solidFill>
          <a:latin typeface="+mn-lt"/>
          <a:ea typeface="+mn-ea"/>
          <a:cs typeface="+mn-cs"/>
        </a:defRPr>
      </a:lvl1pPr>
      <a:lvl2pPr marL="457200" algn="l" rtl="0" eaLnBrk="1" hangingPunct="1">
        <a:defRPr>
          <a:solidFill>
            <a:schemeClr val="tx1"/>
          </a:solidFill>
          <a:latin typeface="+mn-lt"/>
          <a:ea typeface="+mn-ea"/>
          <a:cs typeface="+mn-cs"/>
        </a:defRPr>
      </a:lvl2pPr>
      <a:lvl3pPr marL="914400" algn="l" rtl="0" eaLnBrk="1" hangingPunct="1">
        <a:defRPr>
          <a:solidFill>
            <a:schemeClr val="tx1"/>
          </a:solidFill>
          <a:latin typeface="+mn-lt"/>
          <a:ea typeface="+mn-ea"/>
          <a:cs typeface="+mn-cs"/>
        </a:defRPr>
      </a:lvl3pPr>
      <a:lvl4pPr marL="1371600" algn="l" rtl="0" eaLnBrk="1" hangingPunct="1">
        <a:defRPr>
          <a:solidFill>
            <a:schemeClr val="tx1"/>
          </a:solidFill>
          <a:latin typeface="+mn-lt"/>
          <a:ea typeface="+mn-ea"/>
          <a:cs typeface="+mn-cs"/>
        </a:defRPr>
      </a:lvl4pPr>
      <a:lvl5pPr marL="1828800" algn="l" rtl="0" eaLnBrk="1" hangingPunct="1">
        <a:defRPr>
          <a:solidFill>
            <a:schemeClr val="tx1"/>
          </a:solidFill>
          <a:latin typeface="+mn-lt"/>
          <a:ea typeface="+mn-ea"/>
          <a:cs typeface="+mn-cs"/>
        </a:defRPr>
      </a:lvl5pPr>
      <a:lvl6pPr marL="2286000" algn="l" rtl="0" eaLnBrk="1" hangingPunct="1">
        <a:defRPr>
          <a:solidFill>
            <a:schemeClr val="tx1"/>
          </a:solidFill>
          <a:latin typeface="+mn-lt"/>
          <a:ea typeface="+mn-ea"/>
          <a:cs typeface="+mn-cs"/>
        </a:defRPr>
      </a:lvl6pPr>
      <a:lvl7pPr marL="2743200" algn="l" rtl="0" eaLnBrk="1" hangingPunct="1">
        <a:defRPr>
          <a:solidFill>
            <a:schemeClr val="tx1"/>
          </a:solidFill>
          <a:latin typeface="+mn-lt"/>
          <a:ea typeface="+mn-ea"/>
          <a:cs typeface="+mn-cs"/>
        </a:defRPr>
      </a:lvl7pPr>
      <a:lvl8pPr marL="3200400" algn="l" rtl="0" eaLnBrk="1" hangingPunct="1">
        <a:defRPr>
          <a:solidFill>
            <a:schemeClr val="tx1"/>
          </a:solidFill>
          <a:latin typeface="+mn-lt"/>
          <a:ea typeface="+mn-ea"/>
          <a:cs typeface="+mn-cs"/>
        </a:defRPr>
      </a:lvl8pPr>
      <a:lvl9pPr marL="3657600" algn="l" rtl="0" eaLnBrk="1" hangingPunct="1">
        <a:defRPr>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image" Target="../media/image53.png"/><Relationship Id="rId7" Type="http://schemas.openxmlformats.org/officeDocument/2006/relationships/diagramData" Target="../diagrams/data6.xml"/><Relationship Id="rId12" Type="http://schemas.openxmlformats.org/officeDocument/2006/relationships/image" Target="../media/image57.png"/><Relationship Id="rId2" Type="http://schemas.openxmlformats.org/officeDocument/2006/relationships/hyperlink" Target="https://gmuedu-my.sharepoint.com/:x:/g/personal/aaundhk_gmu_edu/ERn6b0mO8lJPgbmWBavs0FAB63RAe52zpOA5wa6eIu__Uw?e=cjCerf" TargetMode="External"/><Relationship Id="rId1" Type="http://schemas.openxmlformats.org/officeDocument/2006/relationships/slideLayout" Target="../slideLayouts/slideLayout13.xml"/><Relationship Id="rId6" Type="http://schemas.openxmlformats.org/officeDocument/2006/relationships/image" Target="../media/image56.png"/><Relationship Id="rId11" Type="http://schemas.microsoft.com/office/2007/relationships/diagramDrawing" Target="../diagrams/drawing6.xml"/><Relationship Id="rId5" Type="http://schemas.openxmlformats.org/officeDocument/2006/relationships/image" Target="../media/image55.png"/><Relationship Id="rId10" Type="http://schemas.openxmlformats.org/officeDocument/2006/relationships/diagramColors" Target="../diagrams/colors6.xml"/><Relationship Id="rId4" Type="http://schemas.openxmlformats.org/officeDocument/2006/relationships/image" Target="../media/image54.png"/><Relationship Id="rId9"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1.jpg"/><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svg"/></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4114800"/>
            <a:ext cx="11430000" cy="533400"/>
          </a:xfrm>
        </p:spPr>
        <p:txBody>
          <a:bodyPr vert="horz" lIns="91440" tIns="45720" rIns="91440" bIns="45720" anchor="t"/>
          <a:lstStyle/>
          <a:p>
            <a:r>
              <a:rPr lang="en-IN" b="1" i="0" u="none" strike="noStrike" dirty="0">
                <a:effectLst/>
                <a:latin typeface="Söhne"/>
              </a:rPr>
              <a:t>LLM Risk Navigator</a:t>
            </a:r>
            <a:br>
              <a:rPr lang="en-IN" b="0" i="0" u="none" strike="noStrike" dirty="0">
                <a:effectLst/>
                <a:latin typeface="Söhne"/>
              </a:rPr>
            </a:br>
            <a:endParaRPr lang="en-US" dirty="0">
              <a:ea typeface="ＭＳ Ｐゴシック"/>
            </a:endParaRPr>
          </a:p>
        </p:txBody>
      </p:sp>
      <p:sp>
        <p:nvSpPr>
          <p:cNvPr id="3" name="Subtitle 2"/>
          <p:cNvSpPr>
            <a:spLocks noGrp="1"/>
          </p:cNvSpPr>
          <p:nvPr>
            <p:ph type="subTitle" idx="1"/>
          </p:nvPr>
        </p:nvSpPr>
        <p:spPr/>
        <p:txBody>
          <a:bodyPr>
            <a:noAutofit/>
          </a:bodyPr>
          <a:lstStyle/>
          <a:p>
            <a:endParaRPr lang="en-US" dirty="0"/>
          </a:p>
          <a:p>
            <a:r>
              <a:rPr lang="en-US" sz="2000" dirty="0"/>
              <a:t>Team </a:t>
            </a:r>
            <a:r>
              <a:rPr lang="en-US" dirty="0"/>
              <a:t>Patriots</a:t>
            </a:r>
            <a:endParaRPr lang="en-US" sz="2000" dirty="0"/>
          </a:p>
          <a:p>
            <a:r>
              <a:rPr lang="en-IN" i="0" u="none" strike="noStrike" dirty="0">
                <a:solidFill>
                  <a:srgbClr val="655950"/>
                </a:solidFill>
                <a:effectLst/>
                <a:highlight>
                  <a:srgbClr val="FFFFFF"/>
                </a:highlight>
              </a:rPr>
              <a:t>3</a:t>
            </a:r>
            <a:r>
              <a:rPr lang="en-IN" i="0" u="none" strike="noStrike" baseline="30000" dirty="0">
                <a:solidFill>
                  <a:srgbClr val="655950"/>
                </a:solidFill>
                <a:effectLst/>
              </a:rPr>
              <a:t>rd</a:t>
            </a:r>
            <a:r>
              <a:rPr lang="en-US" sz="2000" dirty="0">
                <a:ea typeface="ＭＳ Ｐゴシック"/>
              </a:rPr>
              <a:t> </a:t>
            </a:r>
            <a:r>
              <a:rPr lang="en-US" dirty="0">
                <a:ea typeface="ＭＳ Ｐゴシック"/>
              </a:rPr>
              <a:t>May </a:t>
            </a:r>
            <a:r>
              <a:rPr lang="en-US" sz="2000" dirty="0">
                <a:ea typeface="ＭＳ Ｐゴシック"/>
              </a:rPr>
              <a:t>2024</a:t>
            </a:r>
            <a:endParaRPr lang="en-US" dirty="0"/>
          </a:p>
        </p:txBody>
      </p:sp>
    </p:spTree>
    <p:extLst>
      <p:ext uri="{BB962C8B-B14F-4D97-AF65-F5344CB8AC3E}">
        <p14:creationId xmlns:p14="http://schemas.microsoft.com/office/powerpoint/2010/main" val="65182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3D7691-C1C0-8217-B945-19378AD589AB}"/>
              </a:ext>
            </a:extLst>
          </p:cNvPr>
          <p:cNvSpPr>
            <a:spLocks noGrp="1"/>
          </p:cNvSpPr>
          <p:nvPr>
            <p:ph type="body" sz="quarter" idx="13"/>
          </p:nvPr>
        </p:nvSpPr>
        <p:spPr/>
        <p:txBody>
          <a:bodyPr/>
          <a:lstStyle/>
          <a:p>
            <a:r>
              <a:rPr lang="en-US" dirty="0">
                <a:ea typeface="ＭＳ Ｐゴシック"/>
              </a:rPr>
              <a:t>Analysis of </a:t>
            </a:r>
            <a:r>
              <a:rPr lang="en-US" dirty="0" err="1">
                <a:ea typeface="ＭＳ Ｐゴシック"/>
              </a:rPr>
              <a:t>veris</a:t>
            </a:r>
            <a:r>
              <a:rPr lang="en-US" dirty="0">
                <a:ea typeface="ＭＳ Ｐゴシック"/>
              </a:rPr>
              <a:t> database</a:t>
            </a:r>
            <a:endParaRPr lang="en-US" dirty="0"/>
          </a:p>
          <a:p>
            <a:endParaRPr lang="en-US" dirty="0"/>
          </a:p>
        </p:txBody>
      </p:sp>
      <p:sp>
        <p:nvSpPr>
          <p:cNvPr id="3" name="Text Placeholder 2">
            <a:extLst>
              <a:ext uri="{FF2B5EF4-FFF2-40B4-BE49-F238E27FC236}">
                <a16:creationId xmlns:a16="http://schemas.microsoft.com/office/drawing/2014/main" id="{B285FB08-648C-5567-3C9F-02FE716ED613}"/>
              </a:ext>
            </a:extLst>
          </p:cNvPr>
          <p:cNvSpPr>
            <a:spLocks noGrp="1"/>
          </p:cNvSpPr>
          <p:nvPr>
            <p:ph type="body" sz="quarter" idx="14"/>
          </p:nvPr>
        </p:nvSpPr>
        <p:spPr>
          <a:xfrm>
            <a:off x="346467" y="831838"/>
            <a:ext cx="5195232" cy="4947375"/>
          </a:xfrm>
        </p:spPr>
        <p:txBody>
          <a:bodyPr/>
          <a:lstStyle/>
          <a:p>
            <a:pPr>
              <a:lnSpc>
                <a:spcPct val="150000"/>
              </a:lnSpc>
            </a:pPr>
            <a:endParaRPr lang="en-US" sz="2000" b="1" dirty="0">
              <a:solidFill>
                <a:srgbClr val="116020"/>
              </a:solidFill>
              <a:latin typeface="Times New Roman"/>
              <a:ea typeface="ＭＳ Ｐゴシック"/>
              <a:cs typeface="Times New Roman"/>
            </a:endParaRPr>
          </a:p>
          <a:p>
            <a:pPr>
              <a:buFont typeface="Arial"/>
              <a:buChar char="•"/>
            </a:pPr>
            <a:endParaRPr lang="en-US" sz="1600" dirty="0">
              <a:solidFill>
                <a:srgbClr val="333333"/>
              </a:solidFill>
              <a:ea typeface="+mn-lt"/>
              <a:cs typeface="+mn-lt"/>
            </a:endParaRPr>
          </a:p>
          <a:p>
            <a:pPr marL="0" indent="0"/>
            <a:endParaRPr lang="en-US" sz="1600" dirty="0">
              <a:solidFill>
                <a:srgbClr val="333333"/>
              </a:solidFill>
              <a:ea typeface="+mn-lt"/>
              <a:cs typeface="+mn-lt"/>
            </a:endParaRPr>
          </a:p>
          <a:p>
            <a:pPr>
              <a:buFont typeface="Arial"/>
              <a:buChar char="•"/>
            </a:pPr>
            <a:endParaRPr lang="en-US" sz="1100">
              <a:solidFill>
                <a:srgbClr val="333333"/>
              </a:solidFill>
              <a:latin typeface="Calibri"/>
              <a:ea typeface="Calibri"/>
              <a:cs typeface="Calibri"/>
            </a:endParaRPr>
          </a:p>
          <a:p>
            <a:pPr marL="0" indent="0">
              <a:lnSpc>
                <a:spcPct val="150000"/>
              </a:lnSpc>
            </a:pPr>
            <a:endParaRPr lang="en-US" sz="1600">
              <a:solidFill>
                <a:srgbClr val="000000"/>
              </a:solidFill>
              <a:latin typeface="Calibri"/>
              <a:ea typeface="Calibri"/>
              <a:cs typeface="Calibri"/>
            </a:endParaRPr>
          </a:p>
          <a:p>
            <a:pPr marL="0" indent="0">
              <a:lnSpc>
                <a:spcPct val="150000"/>
              </a:lnSpc>
            </a:pPr>
            <a:endParaRPr lang="en-US" sz="2000" dirty="0">
              <a:latin typeface="Times New Roman"/>
              <a:ea typeface="ＭＳ Ｐゴシック"/>
              <a:cs typeface="Times New Roman"/>
            </a:endParaRPr>
          </a:p>
          <a:p>
            <a:r>
              <a:rPr lang="en-US" sz="2000" dirty="0">
                <a:latin typeface="Times New Roman" panose="02020603050405020304" pitchFamily="18" charset="0"/>
                <a:cs typeface="Times New Roman" panose="02020603050405020304" pitchFamily="18" charset="0"/>
              </a:rPr>
              <a:t>       </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6" name="Picture 5" descr="A graph of different colored bars&#10;&#10;Description automatically generated">
            <a:extLst>
              <a:ext uri="{FF2B5EF4-FFF2-40B4-BE49-F238E27FC236}">
                <a16:creationId xmlns:a16="http://schemas.microsoft.com/office/drawing/2014/main" id="{7B52870D-A9D4-3677-392F-0DD99E24EFF3}"/>
              </a:ext>
            </a:extLst>
          </p:cNvPr>
          <p:cNvPicPr>
            <a:picLocks noChangeAspect="1"/>
          </p:cNvPicPr>
          <p:nvPr/>
        </p:nvPicPr>
        <p:blipFill>
          <a:blip r:embed="rId2"/>
          <a:stretch>
            <a:fillRect/>
          </a:stretch>
        </p:blipFill>
        <p:spPr>
          <a:xfrm>
            <a:off x="406080" y="773723"/>
            <a:ext cx="6473736" cy="3651739"/>
          </a:xfrm>
          <a:prstGeom prst="rect">
            <a:avLst/>
          </a:prstGeom>
        </p:spPr>
      </p:pic>
      <p:pic>
        <p:nvPicPr>
          <p:cNvPr id="8" name="Picture 7" descr="A colorful circle with text&#10;&#10;Description automatically generated">
            <a:extLst>
              <a:ext uri="{FF2B5EF4-FFF2-40B4-BE49-F238E27FC236}">
                <a16:creationId xmlns:a16="http://schemas.microsoft.com/office/drawing/2014/main" id="{2A9C3B55-5F8E-D06A-72A8-BA5252CBEC3D}"/>
              </a:ext>
            </a:extLst>
          </p:cNvPr>
          <p:cNvPicPr>
            <a:picLocks noChangeAspect="1"/>
          </p:cNvPicPr>
          <p:nvPr/>
        </p:nvPicPr>
        <p:blipFill>
          <a:blip r:embed="rId3"/>
          <a:stretch>
            <a:fillRect/>
          </a:stretch>
        </p:blipFill>
        <p:spPr>
          <a:xfrm>
            <a:off x="6882299" y="757998"/>
            <a:ext cx="3709743" cy="2893743"/>
          </a:xfrm>
          <a:prstGeom prst="rect">
            <a:avLst/>
          </a:prstGeom>
        </p:spPr>
      </p:pic>
      <p:cxnSp>
        <p:nvCxnSpPr>
          <p:cNvPr id="10" name="Straight Arrow Connector 9">
            <a:extLst>
              <a:ext uri="{FF2B5EF4-FFF2-40B4-BE49-F238E27FC236}">
                <a16:creationId xmlns:a16="http://schemas.microsoft.com/office/drawing/2014/main" id="{0D4119FA-02F4-3BDF-6328-BE6FE7042230}"/>
              </a:ext>
            </a:extLst>
          </p:cNvPr>
          <p:cNvCxnSpPr/>
          <p:nvPr/>
        </p:nvCxnSpPr>
        <p:spPr>
          <a:xfrm flipH="1" flipV="1">
            <a:off x="2309446" y="4038600"/>
            <a:ext cx="23446" cy="69166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4F895F3-3E6A-15A1-15C1-A03800976E8D}"/>
              </a:ext>
            </a:extLst>
          </p:cNvPr>
          <p:cNvCxnSpPr/>
          <p:nvPr/>
        </p:nvCxnSpPr>
        <p:spPr>
          <a:xfrm flipV="1">
            <a:off x="2325635" y="2920858"/>
            <a:ext cx="6695203" cy="1811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A diagram of a health sector&#10;&#10;Description automatically generated">
            <a:extLst>
              <a:ext uri="{FF2B5EF4-FFF2-40B4-BE49-F238E27FC236}">
                <a16:creationId xmlns:a16="http://schemas.microsoft.com/office/drawing/2014/main" id="{B6663575-D88F-5C35-32AB-0561152D2516}"/>
              </a:ext>
            </a:extLst>
          </p:cNvPr>
          <p:cNvPicPr>
            <a:picLocks noChangeAspect="1"/>
          </p:cNvPicPr>
          <p:nvPr/>
        </p:nvPicPr>
        <p:blipFill>
          <a:blip r:embed="rId4"/>
          <a:stretch>
            <a:fillRect/>
          </a:stretch>
        </p:blipFill>
        <p:spPr>
          <a:xfrm>
            <a:off x="7117621" y="3809380"/>
            <a:ext cx="2893318" cy="2725617"/>
          </a:xfrm>
          <a:prstGeom prst="rect">
            <a:avLst/>
          </a:prstGeom>
        </p:spPr>
      </p:pic>
      <p:cxnSp>
        <p:nvCxnSpPr>
          <p:cNvPr id="15" name="Straight Arrow Connector 14">
            <a:extLst>
              <a:ext uri="{FF2B5EF4-FFF2-40B4-BE49-F238E27FC236}">
                <a16:creationId xmlns:a16="http://schemas.microsoft.com/office/drawing/2014/main" id="{78BDCA74-D033-C1FB-3737-E4A68DD6E935}"/>
              </a:ext>
            </a:extLst>
          </p:cNvPr>
          <p:cNvCxnSpPr/>
          <p:nvPr/>
        </p:nvCxnSpPr>
        <p:spPr>
          <a:xfrm flipH="1">
            <a:off x="2004647" y="4032737"/>
            <a:ext cx="0" cy="114300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76621A-AEFF-B60E-A33E-12D629DD5031}"/>
              </a:ext>
            </a:extLst>
          </p:cNvPr>
          <p:cNvCxnSpPr/>
          <p:nvPr/>
        </p:nvCxnSpPr>
        <p:spPr>
          <a:xfrm>
            <a:off x="2000984" y="5166213"/>
            <a:ext cx="6564921"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344D0CE-8983-2D0B-DA37-4D52C303D48C}"/>
              </a:ext>
            </a:extLst>
          </p:cNvPr>
          <p:cNvSpPr txBox="1"/>
          <p:nvPr/>
        </p:nvSpPr>
        <p:spPr>
          <a:xfrm>
            <a:off x="641831" y="5321015"/>
            <a:ext cx="5032155" cy="923330"/>
          </a:xfrm>
          <a:prstGeom prst="rect">
            <a:avLst/>
          </a:prstGeom>
          <a:solidFill>
            <a:schemeClr val="tx1">
              <a:lumMod val="7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latin typeface="Calibri"/>
                <a:ea typeface="ＭＳ Ｐゴシック"/>
              </a:rPr>
              <a:t>The pie charts on the right give a detailed report of how the process of hacking is done in both health and finance sectors.</a:t>
            </a:r>
            <a:endParaRPr lang="en-US" dirty="0">
              <a:solidFill>
                <a:srgbClr val="FFFFFF"/>
              </a:solidFill>
            </a:endParaRPr>
          </a:p>
        </p:txBody>
      </p:sp>
    </p:spTree>
    <p:extLst>
      <p:ext uri="{BB962C8B-B14F-4D97-AF65-F5344CB8AC3E}">
        <p14:creationId xmlns:p14="http://schemas.microsoft.com/office/powerpoint/2010/main" val="80908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CA360-8BD9-1DE0-B7EB-7A106ECF46C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0FA347C-AED7-0727-AFBD-F4F516B0144D}"/>
              </a:ext>
            </a:extLst>
          </p:cNvPr>
          <p:cNvSpPr>
            <a:spLocks noGrp="1"/>
          </p:cNvSpPr>
          <p:nvPr>
            <p:ph type="body" sz="quarter" idx="13"/>
          </p:nvPr>
        </p:nvSpPr>
        <p:spPr/>
        <p:txBody>
          <a:bodyPr/>
          <a:lstStyle/>
          <a:p>
            <a:r>
              <a:rPr lang="en-US" dirty="0">
                <a:ea typeface="ＭＳ Ｐゴシック"/>
              </a:rPr>
              <a:t>Datasets used:</a:t>
            </a:r>
            <a:endParaRPr lang="en-US" dirty="0"/>
          </a:p>
          <a:p>
            <a:endParaRPr lang="en-US" dirty="0"/>
          </a:p>
        </p:txBody>
      </p:sp>
      <p:sp>
        <p:nvSpPr>
          <p:cNvPr id="3" name="Text Placeholder 2">
            <a:extLst>
              <a:ext uri="{FF2B5EF4-FFF2-40B4-BE49-F238E27FC236}">
                <a16:creationId xmlns:a16="http://schemas.microsoft.com/office/drawing/2014/main" id="{930A0A37-ABAD-3617-7E4E-6B06BBBA33FC}"/>
              </a:ext>
            </a:extLst>
          </p:cNvPr>
          <p:cNvSpPr>
            <a:spLocks noGrp="1"/>
          </p:cNvSpPr>
          <p:nvPr>
            <p:ph type="body" sz="quarter" idx="14"/>
          </p:nvPr>
        </p:nvSpPr>
        <p:spPr>
          <a:xfrm>
            <a:off x="395452" y="750013"/>
            <a:ext cx="4183347" cy="5105400"/>
          </a:xfrm>
        </p:spPr>
        <p:txBody>
          <a:bodyPr/>
          <a:lstStyle/>
          <a:p>
            <a:pPr algn="ctr">
              <a:lnSpc>
                <a:spcPct val="150000"/>
              </a:lnSpc>
            </a:pPr>
            <a:r>
              <a:rPr lang="en-US" sz="2400" dirty="0">
                <a:ln w="0"/>
                <a:solidFill>
                  <a:schemeClr val="bg1"/>
                </a:solidFill>
                <a:effectLst>
                  <a:outerShdw blurRad="38100" dist="19050" dir="2700000" algn="tl" rotWithShape="0">
                    <a:schemeClr val="dk1">
                      <a:alpha val="40000"/>
                    </a:schemeClr>
                  </a:outerShdw>
                </a:effectLst>
                <a:highlight>
                  <a:srgbClr val="008000"/>
                </a:highlight>
                <a:latin typeface="Times New Roman"/>
                <a:ea typeface="ＭＳ Ｐゴシック"/>
                <a:cs typeface="Times New Roman"/>
              </a:rPr>
              <a:t>What is </a:t>
            </a:r>
            <a:r>
              <a:rPr lang="en-US" sz="2400" b="1" dirty="0">
                <a:ln w="0"/>
                <a:solidFill>
                  <a:schemeClr val="bg1"/>
                </a:solidFill>
                <a:effectLst>
                  <a:glow rad="63500">
                    <a:schemeClr val="accent2">
                      <a:satMod val="175000"/>
                      <a:alpha val="40000"/>
                    </a:schemeClr>
                  </a:glow>
                  <a:outerShdw blurRad="38100" dist="19050" dir="2700000" algn="tl" rotWithShape="0">
                    <a:schemeClr val="dk1">
                      <a:alpha val="40000"/>
                    </a:schemeClr>
                  </a:outerShdw>
                </a:effectLst>
                <a:highlight>
                  <a:srgbClr val="008000"/>
                </a:highlight>
                <a:latin typeface="Times New Roman"/>
                <a:ea typeface="ＭＳ Ｐゴシック"/>
                <a:cs typeface="Times New Roman"/>
              </a:rPr>
              <a:t>MITRE ATLAS</a:t>
            </a:r>
            <a:r>
              <a:rPr lang="en-US" sz="2400" dirty="0">
                <a:ln w="0"/>
                <a:solidFill>
                  <a:schemeClr val="bg1"/>
                </a:solidFill>
                <a:effectLst>
                  <a:outerShdw blurRad="38100" dist="19050" dir="2700000" algn="tl" rotWithShape="0">
                    <a:schemeClr val="dk1">
                      <a:alpha val="40000"/>
                    </a:schemeClr>
                  </a:outerShdw>
                </a:effectLst>
                <a:highlight>
                  <a:srgbClr val="008000"/>
                </a:highlight>
                <a:latin typeface="Times New Roman"/>
                <a:ea typeface="ＭＳ Ｐゴシック"/>
                <a:cs typeface="Times New Roman"/>
              </a:rPr>
              <a:t>?</a:t>
            </a:r>
            <a:endParaRPr lang="en-US" sz="2400" dirty="0">
              <a:ln w="0"/>
              <a:solidFill>
                <a:schemeClr val="bg1"/>
              </a:solidFill>
              <a:effectLst>
                <a:outerShdw blurRad="38100" dist="19050" dir="2700000" algn="tl" rotWithShape="0">
                  <a:srgbClr val="116020">
                    <a:alpha val="40000"/>
                  </a:srgbClr>
                </a:outerShdw>
              </a:effectLst>
              <a:highlight>
                <a:srgbClr val="008000"/>
              </a:highlight>
              <a:latin typeface="Times New Roman"/>
              <a:ea typeface="ＭＳ Ｐゴシック"/>
              <a:cs typeface="Times New Roman"/>
            </a:endParaRPr>
          </a:p>
          <a:p>
            <a:pPr>
              <a:buFont typeface="Arial" panose="05000000000000000000" pitchFamily="2" charset="2"/>
              <a:buChar char="•"/>
            </a:pPr>
            <a:r>
              <a:rPr lang="en-US" sz="1600" dirty="0">
                <a:ln w="0"/>
                <a:effectLst>
                  <a:outerShdw blurRad="38100" dist="19050" dir="2700000" algn="tl" rotWithShape="0">
                    <a:schemeClr val="dk1">
                      <a:alpha val="40000"/>
                    </a:schemeClr>
                  </a:outerShdw>
                </a:effectLst>
                <a:latin typeface="Times New Roman"/>
                <a:ea typeface="+mn-lt"/>
                <a:cs typeface="+mn-lt"/>
              </a:rPr>
              <a:t>MITRE ATLAS is a globally accessible database of adversary tactics and techniques observed in real-world AI system attacks, providing valuable insights for cybersecurity professionals.</a:t>
            </a:r>
            <a:endParaRPr lang="en-US" sz="1600">
              <a:ln w="0"/>
              <a:effectLst>
                <a:outerShdw blurRad="38100" dist="19050" dir="2700000" algn="tl" rotWithShape="0">
                  <a:srgbClr val="116020">
                    <a:alpha val="40000"/>
                  </a:srgbClr>
                </a:outerShdw>
              </a:effectLst>
              <a:latin typeface="Times New Roman"/>
              <a:ea typeface="+mn-lt"/>
              <a:cs typeface="+mn-lt"/>
            </a:endParaRPr>
          </a:p>
          <a:p>
            <a:pPr>
              <a:buFont typeface="Arial,Sans-Serif" panose="05000000000000000000" pitchFamily="2" charset="2"/>
              <a:buChar char="•"/>
            </a:pPr>
            <a:r>
              <a:rPr lang="en-US" sz="1600" dirty="0">
                <a:ln w="0"/>
                <a:effectLst>
                  <a:outerShdw blurRad="38100" dist="19050" dir="2700000" algn="tl" rotWithShape="0">
                    <a:srgbClr val="116020">
                      <a:alpha val="40000"/>
                    </a:srgbClr>
                  </a:outerShdw>
                </a:effectLst>
                <a:latin typeface="Times New Roman"/>
                <a:ea typeface="Calibri"/>
                <a:cs typeface="Arial"/>
              </a:rPr>
              <a:t>This database has around </a:t>
            </a:r>
            <a:r>
              <a:rPr lang="en-US" sz="1600" b="1" dirty="0">
                <a:ln w="0"/>
                <a:effectLst>
                  <a:outerShdw blurRad="38100" dist="19050" dir="2700000" algn="tl" rotWithShape="0">
                    <a:srgbClr val="116020">
                      <a:alpha val="40000"/>
                    </a:srgbClr>
                  </a:outerShdw>
                </a:effectLst>
                <a:latin typeface="Times New Roman"/>
                <a:ea typeface="Calibri"/>
                <a:cs typeface="Arial"/>
              </a:rPr>
              <a:t>75 LLM attack vectors</a:t>
            </a:r>
            <a:r>
              <a:rPr lang="en-US" sz="1600" dirty="0">
                <a:ln w="0"/>
                <a:effectLst>
                  <a:outerShdw blurRad="38100" dist="19050" dir="2700000" algn="tl" rotWithShape="0">
                    <a:srgbClr val="116020">
                      <a:alpha val="40000"/>
                    </a:srgbClr>
                  </a:outerShdw>
                </a:effectLst>
                <a:latin typeface="Times New Roman"/>
                <a:ea typeface="Calibri"/>
                <a:cs typeface="Arial"/>
              </a:rPr>
              <a:t>.</a:t>
            </a:r>
          </a:p>
          <a:p>
            <a:pPr>
              <a:buFont typeface="Arial,Sans-Serif" panose="05000000000000000000" pitchFamily="2" charset="2"/>
              <a:buChar char="•"/>
            </a:pPr>
            <a:r>
              <a:rPr lang="en-US" sz="1600" dirty="0">
                <a:ln w="0"/>
                <a:effectLst>
                  <a:outerShdw blurRad="38100" dist="19050" dir="2700000" algn="tl" rotWithShape="0">
                    <a:srgbClr val="116020">
                      <a:alpha val="40000"/>
                    </a:srgbClr>
                  </a:outerShdw>
                </a:effectLst>
                <a:latin typeface="Times New Roman"/>
                <a:ea typeface="Calibri"/>
                <a:cs typeface="Arial"/>
              </a:rPr>
              <a:t>We will use this database to get various </a:t>
            </a:r>
            <a:r>
              <a:rPr lang="en-US" sz="1600" b="1" dirty="0">
                <a:ln w="0"/>
                <a:effectLst>
                  <a:outerShdw blurRad="38100" dist="19050" dir="2700000" algn="tl" rotWithShape="0">
                    <a:srgbClr val="116020">
                      <a:alpha val="40000"/>
                    </a:srgbClr>
                  </a:outerShdw>
                </a:effectLst>
                <a:latin typeface="Times New Roman"/>
                <a:ea typeface="Calibri"/>
                <a:cs typeface="Arial"/>
              </a:rPr>
              <a:t>LLM attack techniques</a:t>
            </a:r>
            <a:r>
              <a:rPr lang="en-US" sz="1600" dirty="0">
                <a:ln w="0"/>
                <a:effectLst>
                  <a:outerShdw blurRad="38100" dist="19050" dir="2700000" algn="tl" rotWithShape="0">
                    <a:srgbClr val="116020">
                      <a:alpha val="40000"/>
                    </a:srgbClr>
                  </a:outerShdw>
                </a:effectLst>
                <a:latin typeface="Times New Roman"/>
                <a:ea typeface="Calibri"/>
                <a:cs typeface="Arial"/>
              </a:rPr>
              <a:t>.</a:t>
            </a:r>
            <a:endParaRPr lang="en-US" sz="1600" dirty="0">
              <a:latin typeface="Times New Roman"/>
            </a:endParaRPr>
          </a:p>
          <a:p>
            <a:pPr>
              <a:buFont typeface="Arial" panose="05000000000000000000" pitchFamily="2" charset="2"/>
              <a:buChar char="•"/>
            </a:pPr>
            <a:endParaRPr lang="en-US" sz="1400" dirty="0">
              <a:ln w="0"/>
              <a:effectLst>
                <a:outerShdw blurRad="38100" dist="19050" dir="2700000" algn="tl" rotWithShape="0">
                  <a:srgbClr val="116020">
                    <a:alpha val="40000"/>
                  </a:srgbClr>
                </a:outerShdw>
              </a:effectLst>
              <a:latin typeface="Calibri"/>
              <a:ea typeface="Calibri"/>
              <a:cs typeface="Calibri"/>
            </a:endParaRPr>
          </a:p>
          <a:p>
            <a:pPr marL="0" indent="0">
              <a:lnSpc>
                <a:spcPct val="150000"/>
              </a:lnSpc>
            </a:pPr>
            <a:endParaRPr lang="en-US" sz="2000" dirty="0">
              <a:latin typeface="Times New Roman"/>
              <a:ea typeface="ＭＳ Ｐゴシック"/>
              <a:cs typeface="Times New Roman"/>
            </a:endParaRPr>
          </a:p>
          <a:p>
            <a:r>
              <a:rPr lang="en-US" sz="2000" dirty="0">
                <a:latin typeface="Times New Roman" panose="02020603050405020304" pitchFamily="18" charset="0"/>
                <a:cs typeface="Times New Roman" panose="02020603050405020304" pitchFamily="18" charset="0"/>
              </a:rPr>
              <a:t>       </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6" name="Picture 5" descr="A screenshot of a computer&#10;&#10;Description automatically generated">
            <a:extLst>
              <a:ext uri="{FF2B5EF4-FFF2-40B4-BE49-F238E27FC236}">
                <a16:creationId xmlns:a16="http://schemas.microsoft.com/office/drawing/2014/main" id="{D215014F-95AD-716C-AC8F-23C5FD9A086A}"/>
              </a:ext>
            </a:extLst>
          </p:cNvPr>
          <p:cNvPicPr>
            <a:picLocks noChangeAspect="1"/>
          </p:cNvPicPr>
          <p:nvPr/>
        </p:nvPicPr>
        <p:blipFill>
          <a:blip r:embed="rId2"/>
          <a:stretch>
            <a:fillRect/>
          </a:stretch>
        </p:blipFill>
        <p:spPr>
          <a:xfrm>
            <a:off x="4608949" y="755297"/>
            <a:ext cx="6560813" cy="2705350"/>
          </a:xfrm>
          <a:prstGeom prst="rect">
            <a:avLst/>
          </a:prstGeom>
          <a:ln w="28575">
            <a:solidFill>
              <a:schemeClr val="tx1"/>
            </a:solidFill>
          </a:ln>
          <a:effectLst>
            <a:outerShdw blurRad="292100" dist="139700" dir="2700000" algn="tl" rotWithShape="0">
              <a:srgbClr val="333333">
                <a:alpha val="65000"/>
              </a:srgbClr>
            </a:outerShdw>
          </a:effectLst>
        </p:spPr>
      </p:pic>
      <p:pic>
        <p:nvPicPr>
          <p:cNvPr id="5" name="Picture 4" descr="A screenshot of a computer&#10;&#10;Description automatically generated">
            <a:extLst>
              <a:ext uri="{FF2B5EF4-FFF2-40B4-BE49-F238E27FC236}">
                <a16:creationId xmlns:a16="http://schemas.microsoft.com/office/drawing/2014/main" id="{4656DB5A-D7DB-46B1-5AED-2C8B76D74E37}"/>
              </a:ext>
            </a:extLst>
          </p:cNvPr>
          <p:cNvPicPr>
            <a:picLocks noChangeAspect="1"/>
          </p:cNvPicPr>
          <p:nvPr/>
        </p:nvPicPr>
        <p:blipFill>
          <a:blip r:embed="rId3"/>
          <a:stretch>
            <a:fillRect/>
          </a:stretch>
        </p:blipFill>
        <p:spPr>
          <a:xfrm>
            <a:off x="409357" y="3803453"/>
            <a:ext cx="8837838" cy="2838450"/>
          </a:xfrm>
          <a:prstGeom prst="rect">
            <a:avLst/>
          </a:prstGeom>
        </p:spPr>
      </p:pic>
    </p:spTree>
    <p:extLst>
      <p:ext uri="{BB962C8B-B14F-4D97-AF65-F5344CB8AC3E}">
        <p14:creationId xmlns:p14="http://schemas.microsoft.com/office/powerpoint/2010/main" val="3985514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93A7A-E3BF-C24A-D852-DE5062750DB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C440D91-E397-171D-9702-52E63B0135F2}"/>
              </a:ext>
            </a:extLst>
          </p:cNvPr>
          <p:cNvSpPr>
            <a:spLocks noGrp="1"/>
          </p:cNvSpPr>
          <p:nvPr>
            <p:ph type="body" sz="quarter" idx="13"/>
          </p:nvPr>
        </p:nvSpPr>
        <p:spPr/>
        <p:txBody>
          <a:bodyPr/>
          <a:lstStyle/>
          <a:p>
            <a:r>
              <a:rPr lang="en-US">
                <a:ea typeface="Calibri"/>
                <a:cs typeface="Calibri"/>
              </a:rPr>
              <a:t>Datasets used:</a:t>
            </a:r>
            <a:endParaRPr lang="en-US" dirty="0">
              <a:ea typeface="Calibri"/>
              <a:cs typeface="Calibri"/>
            </a:endParaRPr>
          </a:p>
        </p:txBody>
      </p:sp>
      <p:sp>
        <p:nvSpPr>
          <p:cNvPr id="3" name="TextBox 2">
            <a:extLst>
              <a:ext uri="{FF2B5EF4-FFF2-40B4-BE49-F238E27FC236}">
                <a16:creationId xmlns:a16="http://schemas.microsoft.com/office/drawing/2014/main" id="{9B10749D-9614-E808-AE0B-AF3A3D282969}"/>
              </a:ext>
            </a:extLst>
          </p:cNvPr>
          <p:cNvSpPr txBox="1"/>
          <p:nvPr/>
        </p:nvSpPr>
        <p:spPr>
          <a:xfrm>
            <a:off x="406400" y="914400"/>
            <a:ext cx="5003799" cy="584775"/>
          </a:xfrm>
          <a:prstGeom prst="rect">
            <a:avLst/>
          </a:prstGeom>
          <a:solidFill>
            <a:schemeClr val="tx1">
              <a:lumMod val="75000"/>
            </a:schemeClr>
          </a:solidFill>
        </p:spPr>
        <p:txBody>
          <a:bodyPr wrap="square" lIns="91440" tIns="45720" rIns="91440" bIns="45720" rtlCol="0" anchor="t" anchorCtr="0">
            <a:spAutoFit/>
          </a:bodyPr>
          <a:lstStyle/>
          <a:p>
            <a:pPr algn="ctr"/>
            <a:r>
              <a:rPr lang="en-US" sz="3200" b="1" dirty="0">
                <a:solidFill>
                  <a:srgbClr val="FFFFFF"/>
                </a:solidFill>
                <a:latin typeface="Calibri"/>
                <a:ea typeface="ＭＳ Ｐゴシック"/>
              </a:rPr>
              <a:t>Census Data</a:t>
            </a:r>
            <a:endParaRPr lang="en-US" sz="3200">
              <a:solidFill>
                <a:srgbClr val="FFFFFF"/>
              </a:solidFill>
              <a:latin typeface="Calibri"/>
              <a:ea typeface="ＭＳ Ｐゴシック"/>
            </a:endParaRPr>
          </a:p>
        </p:txBody>
      </p:sp>
      <p:sp>
        <p:nvSpPr>
          <p:cNvPr id="4" name="TextBox 3">
            <a:extLst>
              <a:ext uri="{FF2B5EF4-FFF2-40B4-BE49-F238E27FC236}">
                <a16:creationId xmlns:a16="http://schemas.microsoft.com/office/drawing/2014/main" id="{9C5951C9-EB9F-4849-58C5-CB52BA2BD08B}"/>
              </a:ext>
            </a:extLst>
          </p:cNvPr>
          <p:cNvSpPr txBox="1"/>
          <p:nvPr/>
        </p:nvSpPr>
        <p:spPr>
          <a:xfrm>
            <a:off x="254876" y="1905000"/>
            <a:ext cx="5638800" cy="317009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000" dirty="0">
                <a:latin typeface="Calibri"/>
                <a:ea typeface="ＭＳ Ｐゴシック"/>
              </a:rPr>
              <a:t>Census Data has </a:t>
            </a:r>
            <a:r>
              <a:rPr lang="en-US" sz="2000" b="1" dirty="0">
                <a:latin typeface="Calibri"/>
                <a:ea typeface="ＭＳ Ｐゴシック"/>
              </a:rPr>
              <a:t>NAICS code </a:t>
            </a:r>
            <a:r>
              <a:rPr lang="en-US" sz="2000" dirty="0">
                <a:latin typeface="Calibri"/>
                <a:ea typeface="ＭＳ Ｐゴシック"/>
              </a:rPr>
              <a:t>for each industry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latin typeface="Calibri"/>
                <a:ea typeface="ＭＳ Ｐゴシック"/>
              </a:rPr>
              <a:t>These NAICS codes are used to uniquely identify the industrial sector of each business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latin typeface="Calibri"/>
                <a:ea typeface="ＭＳ Ｐゴシック"/>
              </a:rPr>
              <a:t>VCDB has attacks grouped by industrial NAICS codes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latin typeface="Calibri"/>
                <a:ea typeface="ＭＳ Ｐゴシック"/>
              </a:rPr>
              <a:t>NAICS codes will help us to analyze the LLM attacks by its sectors.</a:t>
            </a:r>
          </a:p>
        </p:txBody>
      </p:sp>
      <p:graphicFrame>
        <p:nvGraphicFramePr>
          <p:cNvPr id="7" name="Table 6">
            <a:extLst>
              <a:ext uri="{FF2B5EF4-FFF2-40B4-BE49-F238E27FC236}">
                <a16:creationId xmlns:a16="http://schemas.microsoft.com/office/drawing/2014/main" id="{4FD2ABCB-7677-4B16-686F-A42BB852FC79}"/>
              </a:ext>
            </a:extLst>
          </p:cNvPr>
          <p:cNvGraphicFramePr>
            <a:graphicFrameLocks noGrp="1"/>
          </p:cNvGraphicFramePr>
          <p:nvPr>
            <p:extLst>
              <p:ext uri="{D42A27DB-BD31-4B8C-83A1-F6EECF244321}">
                <p14:modId xmlns:p14="http://schemas.microsoft.com/office/powerpoint/2010/main" val="1356510921"/>
              </p:ext>
            </p:extLst>
          </p:nvPr>
        </p:nvGraphicFramePr>
        <p:xfrm>
          <a:off x="6019800" y="1034142"/>
          <a:ext cx="4978404" cy="5270597"/>
        </p:xfrm>
        <a:graphic>
          <a:graphicData uri="http://schemas.openxmlformats.org/drawingml/2006/table">
            <a:tbl>
              <a:tblPr firstRow="1" bandRow="1">
                <a:tableStyleId>{793D81CF-94F2-401A-BA57-92F5A7B2D0C5}</a:tableStyleId>
              </a:tblPr>
              <a:tblGrid>
                <a:gridCol w="2489202">
                  <a:extLst>
                    <a:ext uri="{9D8B030D-6E8A-4147-A177-3AD203B41FA5}">
                      <a16:colId xmlns:a16="http://schemas.microsoft.com/office/drawing/2014/main" val="1580482972"/>
                    </a:ext>
                  </a:extLst>
                </a:gridCol>
                <a:gridCol w="2489202">
                  <a:extLst>
                    <a:ext uri="{9D8B030D-6E8A-4147-A177-3AD203B41FA5}">
                      <a16:colId xmlns:a16="http://schemas.microsoft.com/office/drawing/2014/main" val="3696669241"/>
                    </a:ext>
                  </a:extLst>
                </a:gridCol>
              </a:tblGrid>
              <a:tr h="532252">
                <a:tc>
                  <a:txBody>
                    <a:bodyPr/>
                    <a:lstStyle/>
                    <a:p>
                      <a:pPr algn="ctr"/>
                      <a:r>
                        <a:rPr lang="en-US" dirty="0">
                          <a:solidFill>
                            <a:schemeClr val="bg1"/>
                          </a:solidFill>
                        </a:rPr>
                        <a:t>NAICS CODES</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INDUSTRIES</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3826537"/>
                  </a:ext>
                </a:extLst>
              </a:tr>
              <a:tr h="869779">
                <a:tc>
                  <a:txBody>
                    <a:bodyPr/>
                    <a:lstStyle/>
                    <a:p>
                      <a:r>
                        <a:rPr lang="en-US" dirty="0"/>
                        <a:t>11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Agriculture, Forestry, Fishing and Hunting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7300447"/>
                  </a:ext>
                </a:extLst>
              </a:tr>
              <a:tr h="532252">
                <a:tc>
                  <a:txBody>
                    <a:bodyPr/>
                    <a:lstStyle/>
                    <a:p>
                      <a:r>
                        <a:rPr lang="en-US" dirty="0"/>
                        <a:t>211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Oil and Gas Extraction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5583970"/>
                  </a:ext>
                </a:extLst>
              </a:tr>
              <a:tr h="532252">
                <a:tc>
                  <a:txBody>
                    <a:bodyPr/>
                    <a:lstStyle/>
                    <a:p>
                      <a:r>
                        <a:rPr lang="en-US" dirty="0"/>
                        <a:t>315</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Apparel Manufacturing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5691268"/>
                  </a:ext>
                </a:extLst>
              </a:tr>
              <a:tr h="869779">
                <a:tc>
                  <a:txBody>
                    <a:bodyPr/>
                    <a:lstStyle/>
                    <a:p>
                      <a:r>
                        <a:rPr lang="en-US" dirty="0"/>
                        <a:t>54161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Technical Consulting Services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5707551"/>
                  </a:ext>
                </a:extLst>
              </a:tr>
              <a:tr h="532252">
                <a:tc>
                  <a:txBody>
                    <a:bodyPr/>
                    <a:lstStyle/>
                    <a:p>
                      <a:r>
                        <a:rPr lang="en-US" dirty="0"/>
                        <a:t>61142</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Computer Training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3437368"/>
                  </a:ext>
                </a:extLst>
              </a:tr>
              <a:tr h="532252">
                <a:tc>
                  <a:txBody>
                    <a:bodyPr/>
                    <a:lstStyle/>
                    <a:p>
                      <a:r>
                        <a:rPr lang="en-US" dirty="0"/>
                        <a:t>62</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Healthcare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1141264"/>
                  </a:ext>
                </a:extLst>
              </a:tr>
              <a:tr h="869779">
                <a:tc>
                  <a:txBody>
                    <a:bodyPr/>
                    <a:lstStyle/>
                    <a:p>
                      <a:r>
                        <a:rPr lang="en-US" dirty="0"/>
                        <a:t>541512</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a:t>Computer Systems Design Services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26915082"/>
                  </a:ext>
                </a:extLst>
              </a:tr>
            </a:tbl>
          </a:graphicData>
        </a:graphic>
      </p:graphicFrame>
    </p:spTree>
    <p:extLst>
      <p:ext uri="{BB962C8B-B14F-4D97-AF65-F5344CB8AC3E}">
        <p14:creationId xmlns:p14="http://schemas.microsoft.com/office/powerpoint/2010/main" val="1785325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A2B8943-7FA2-AB36-767B-ACA0CE46AED2}"/>
              </a:ext>
            </a:extLst>
          </p:cNvPr>
          <p:cNvSpPr>
            <a:spLocks noGrp="1"/>
          </p:cNvSpPr>
          <p:nvPr>
            <p:ph type="body" sz="quarter" idx="16"/>
          </p:nvPr>
        </p:nvSpPr>
        <p:spPr/>
        <p:txBody>
          <a:bodyPr/>
          <a:lstStyle/>
          <a:p>
            <a:r>
              <a:rPr lang="en-US" dirty="0"/>
              <a:t>Project Architecture</a:t>
            </a:r>
          </a:p>
        </p:txBody>
      </p:sp>
      <p:pic>
        <p:nvPicPr>
          <p:cNvPr id="2" name="Picture 1" descr="A diagram of a system&#10;&#10;Description automatically generated">
            <a:extLst>
              <a:ext uri="{FF2B5EF4-FFF2-40B4-BE49-F238E27FC236}">
                <a16:creationId xmlns:a16="http://schemas.microsoft.com/office/drawing/2014/main" id="{88BE7A4E-DE76-08E0-CEEB-1A3825E8973A}"/>
              </a:ext>
            </a:extLst>
          </p:cNvPr>
          <p:cNvPicPr>
            <a:picLocks noChangeAspect="1"/>
          </p:cNvPicPr>
          <p:nvPr/>
        </p:nvPicPr>
        <p:blipFill>
          <a:blip r:embed="rId2"/>
          <a:stretch>
            <a:fillRect/>
          </a:stretch>
        </p:blipFill>
        <p:spPr>
          <a:xfrm>
            <a:off x="1226683" y="633559"/>
            <a:ext cx="9109076" cy="5843139"/>
          </a:xfrm>
          <a:prstGeom prst="rect">
            <a:avLst/>
          </a:prstGeom>
        </p:spPr>
      </p:pic>
    </p:spTree>
    <p:extLst>
      <p:ext uri="{BB962C8B-B14F-4D97-AF65-F5344CB8AC3E}">
        <p14:creationId xmlns:p14="http://schemas.microsoft.com/office/powerpoint/2010/main" val="4129606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09BE90C-F95E-547B-2442-E51D5BD5CB55}"/>
              </a:ext>
            </a:extLst>
          </p:cNvPr>
          <p:cNvSpPr>
            <a:spLocks noGrp="1"/>
          </p:cNvSpPr>
          <p:nvPr>
            <p:ph type="body" sz="quarter" idx="16"/>
          </p:nvPr>
        </p:nvSpPr>
        <p:spPr/>
        <p:txBody>
          <a:bodyPr/>
          <a:lstStyle/>
          <a:p>
            <a:r>
              <a:rPr lang="en-US" dirty="0">
                <a:ea typeface="ＭＳ Ｐゴシック"/>
              </a:rPr>
              <a:t>Risk analysis</a:t>
            </a:r>
            <a:endParaRPr lang="en-US" dirty="0"/>
          </a:p>
        </p:txBody>
      </p:sp>
      <p:pic>
        <p:nvPicPr>
          <p:cNvPr id="5" name="Picture 4" descr="A screenshot of a web page&#10;&#10;Description automatically generated">
            <a:extLst>
              <a:ext uri="{FF2B5EF4-FFF2-40B4-BE49-F238E27FC236}">
                <a16:creationId xmlns:a16="http://schemas.microsoft.com/office/drawing/2014/main" id="{585159CC-6CD0-8BA6-0D96-7BEB0D058BF4}"/>
              </a:ext>
            </a:extLst>
          </p:cNvPr>
          <p:cNvPicPr>
            <a:picLocks noChangeAspect="1"/>
          </p:cNvPicPr>
          <p:nvPr/>
        </p:nvPicPr>
        <p:blipFill>
          <a:blip r:embed="rId2"/>
          <a:stretch>
            <a:fillRect/>
          </a:stretch>
        </p:blipFill>
        <p:spPr>
          <a:xfrm>
            <a:off x="513670" y="841722"/>
            <a:ext cx="10555061" cy="5612547"/>
          </a:xfrm>
          <a:prstGeom prst="rect">
            <a:avLst/>
          </a:prstGeom>
        </p:spPr>
      </p:pic>
    </p:spTree>
    <p:extLst>
      <p:ext uri="{BB962C8B-B14F-4D97-AF65-F5344CB8AC3E}">
        <p14:creationId xmlns:p14="http://schemas.microsoft.com/office/powerpoint/2010/main" val="1301609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609E255-4446-0C26-CE0E-25CAE9835F71}"/>
              </a:ext>
            </a:extLst>
          </p:cNvPr>
          <p:cNvSpPr>
            <a:spLocks noGrp="1"/>
          </p:cNvSpPr>
          <p:nvPr>
            <p:ph type="body" sz="quarter" idx="13"/>
          </p:nvPr>
        </p:nvSpPr>
        <p:spPr>
          <a:solidFill>
            <a:schemeClr val="accent6"/>
          </a:solidFill>
        </p:spPr>
        <p:txBody>
          <a:bodyPr/>
          <a:lstStyle/>
          <a:p>
            <a:r>
              <a:rPr lang="en-US" sz="1300" dirty="0">
                <a:ea typeface="Calibri"/>
                <a:cs typeface="Calibri"/>
              </a:rPr>
              <a:t>How exactly mapping works?</a:t>
            </a:r>
            <a:endParaRPr lang="en-US" sz="1300"/>
          </a:p>
          <a:p>
            <a:pPr algn="ctr"/>
            <a:endParaRPr lang="en-US" sz="3200" dirty="0">
              <a:solidFill>
                <a:srgbClr val="116020"/>
              </a:solidFill>
              <a:ea typeface="+mn-lt"/>
              <a:cs typeface="+mn-lt"/>
            </a:endParaRPr>
          </a:p>
          <a:p>
            <a:pPr algn="ctr"/>
            <a:endParaRPr lang="en-US" sz="3200" dirty="0">
              <a:solidFill>
                <a:srgbClr val="116020"/>
              </a:solidFill>
              <a:cs typeface="Calibri"/>
            </a:endParaRPr>
          </a:p>
          <a:p>
            <a:pPr algn="ctr"/>
            <a:endParaRPr lang="en-US" sz="3200" dirty="0">
              <a:solidFill>
                <a:srgbClr val="116020"/>
              </a:solidFill>
              <a:ea typeface="Calibri"/>
              <a:cs typeface="Calibri"/>
            </a:endParaRPr>
          </a:p>
          <a:p>
            <a:pPr algn="ctr"/>
            <a:endParaRPr lang="en-US" sz="4000" dirty="0">
              <a:solidFill>
                <a:srgbClr val="116020"/>
              </a:solidFill>
              <a:cs typeface="Calibri"/>
            </a:endParaRPr>
          </a:p>
        </p:txBody>
      </p:sp>
      <p:sp>
        <p:nvSpPr>
          <p:cNvPr id="6" name="Text Placeholder 5">
            <a:extLst>
              <a:ext uri="{FF2B5EF4-FFF2-40B4-BE49-F238E27FC236}">
                <a16:creationId xmlns:a16="http://schemas.microsoft.com/office/drawing/2014/main" id="{1C7B3AD4-F7CA-A298-2063-B054BA937916}"/>
              </a:ext>
            </a:extLst>
          </p:cNvPr>
          <p:cNvSpPr>
            <a:spLocks noGrp="1"/>
          </p:cNvSpPr>
          <p:nvPr>
            <p:ph type="body" sz="quarter" idx="14"/>
          </p:nvPr>
        </p:nvSpPr>
        <p:spPr>
          <a:xfrm>
            <a:off x="152401" y="794658"/>
            <a:ext cx="11694884" cy="5827484"/>
          </a:xfrm>
        </p:spPr>
        <p:txBody>
          <a:bodyPr/>
          <a:lstStyle/>
          <a:p>
            <a:endParaRPr lang="en-US" dirty="0">
              <a:latin typeface="Helvetica"/>
              <a:cs typeface="Helvetica"/>
            </a:endParaRPr>
          </a:p>
          <a:p>
            <a:endParaRPr lang="en-US" dirty="0">
              <a:latin typeface="Helvetica"/>
              <a:cs typeface="Helvetica"/>
            </a:endParaRPr>
          </a:p>
          <a:p>
            <a:endParaRPr lang="en-US" dirty="0"/>
          </a:p>
        </p:txBody>
      </p:sp>
      <p:sp>
        <p:nvSpPr>
          <p:cNvPr id="9" name="TextBox 8">
            <a:extLst>
              <a:ext uri="{FF2B5EF4-FFF2-40B4-BE49-F238E27FC236}">
                <a16:creationId xmlns:a16="http://schemas.microsoft.com/office/drawing/2014/main" id="{BFB71E5E-C001-FF60-53D2-385DEB275E82}"/>
              </a:ext>
            </a:extLst>
          </p:cNvPr>
          <p:cNvSpPr txBox="1"/>
          <p:nvPr/>
        </p:nvSpPr>
        <p:spPr>
          <a:xfrm>
            <a:off x="505865" y="2672782"/>
            <a:ext cx="1923142" cy="307777"/>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latin typeface="Helvetica"/>
                <a:ea typeface="ＭＳ Ｐゴシック"/>
                <a:cs typeface="Helvetica"/>
              </a:rPr>
              <a:t>ATLAS Techniques</a:t>
            </a:r>
            <a:endParaRPr lang="en-US" sz="1400" dirty="0">
              <a:ea typeface="ＭＳ Ｐゴシック"/>
              <a:cs typeface="Calibri"/>
            </a:endParaRPr>
          </a:p>
        </p:txBody>
      </p:sp>
      <p:sp>
        <p:nvSpPr>
          <p:cNvPr id="10" name="TextBox 9">
            <a:extLst>
              <a:ext uri="{FF2B5EF4-FFF2-40B4-BE49-F238E27FC236}">
                <a16:creationId xmlns:a16="http://schemas.microsoft.com/office/drawing/2014/main" id="{BB81F92B-CF28-9613-B3E0-55B543878258}"/>
              </a:ext>
            </a:extLst>
          </p:cNvPr>
          <p:cNvSpPr txBox="1"/>
          <p:nvPr/>
        </p:nvSpPr>
        <p:spPr>
          <a:xfrm>
            <a:off x="489858" y="3262691"/>
            <a:ext cx="1959428"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alibri"/>
                <a:ea typeface="Calibri"/>
                <a:cs typeface="Calibri"/>
              </a:rPr>
              <a:t>Black-Box Transfer</a:t>
            </a:r>
            <a:endParaRPr lang="en-US" dirty="0" err="1">
              <a:latin typeface="Calibri"/>
              <a:cs typeface="Calibri"/>
            </a:endParaRPr>
          </a:p>
        </p:txBody>
      </p:sp>
      <p:sp>
        <p:nvSpPr>
          <p:cNvPr id="11" name="Oval 10">
            <a:extLst>
              <a:ext uri="{FF2B5EF4-FFF2-40B4-BE49-F238E27FC236}">
                <a16:creationId xmlns:a16="http://schemas.microsoft.com/office/drawing/2014/main" id="{E9038F9C-A4F2-0A1C-BFAF-CE9AA48F92D2}"/>
              </a:ext>
            </a:extLst>
          </p:cNvPr>
          <p:cNvSpPr/>
          <p:nvPr/>
        </p:nvSpPr>
        <p:spPr>
          <a:xfrm>
            <a:off x="2987523" y="2899834"/>
            <a:ext cx="1469570" cy="110671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a typeface="Calibri"/>
                <a:cs typeface="Calibri"/>
              </a:rPr>
              <a:t>Mapping</a:t>
            </a:r>
            <a:endParaRPr lang="en-US" dirty="0"/>
          </a:p>
        </p:txBody>
      </p:sp>
      <p:sp>
        <p:nvSpPr>
          <p:cNvPr id="12" name="TextBox 11">
            <a:extLst>
              <a:ext uri="{FF2B5EF4-FFF2-40B4-BE49-F238E27FC236}">
                <a16:creationId xmlns:a16="http://schemas.microsoft.com/office/drawing/2014/main" id="{F8A6585C-91E0-33D8-EC5F-2B180694028E}"/>
              </a:ext>
            </a:extLst>
          </p:cNvPr>
          <p:cNvSpPr txBox="1"/>
          <p:nvPr/>
        </p:nvSpPr>
        <p:spPr>
          <a:xfrm>
            <a:off x="5269877" y="1702313"/>
            <a:ext cx="1915032" cy="338554"/>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Times New Roman"/>
                <a:ea typeface="ＭＳ Ｐゴシック"/>
              </a:rPr>
              <a:t>VERIS ATTACKS</a:t>
            </a:r>
            <a:endParaRPr lang="en-US" sz="1600">
              <a:latin typeface="Times New Roman"/>
              <a:cs typeface="Times New Roman"/>
            </a:endParaRPr>
          </a:p>
        </p:txBody>
      </p:sp>
      <p:sp>
        <p:nvSpPr>
          <p:cNvPr id="13" name="TextBox 12">
            <a:extLst>
              <a:ext uri="{FF2B5EF4-FFF2-40B4-BE49-F238E27FC236}">
                <a16:creationId xmlns:a16="http://schemas.microsoft.com/office/drawing/2014/main" id="{9234F516-534F-37DE-48BC-58F68B9A8BEB}"/>
              </a:ext>
            </a:extLst>
          </p:cNvPr>
          <p:cNvSpPr txBox="1"/>
          <p:nvPr/>
        </p:nvSpPr>
        <p:spPr>
          <a:xfrm>
            <a:off x="5279571" y="2222500"/>
            <a:ext cx="1886857" cy="830997"/>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latin typeface="Times New Roman"/>
                <a:ea typeface="+mn-lt"/>
                <a:cs typeface="+mn-lt"/>
              </a:rPr>
              <a:t>action.hacking.vector.Desktop</a:t>
            </a:r>
            <a:r>
              <a:rPr lang="en-US" sz="1600" dirty="0">
                <a:latin typeface="Times New Roman"/>
                <a:ea typeface="+mn-lt"/>
                <a:cs typeface="+mn-lt"/>
              </a:rPr>
              <a:t> sharing software</a:t>
            </a:r>
            <a:endParaRPr lang="en-US" sz="1600" dirty="0">
              <a:latin typeface="Times New Roman"/>
            </a:endParaRPr>
          </a:p>
        </p:txBody>
      </p:sp>
      <p:sp>
        <p:nvSpPr>
          <p:cNvPr id="14" name="TextBox 13">
            <a:extLst>
              <a:ext uri="{FF2B5EF4-FFF2-40B4-BE49-F238E27FC236}">
                <a16:creationId xmlns:a16="http://schemas.microsoft.com/office/drawing/2014/main" id="{749621CF-E31E-1864-FF41-3CEB184C255C}"/>
              </a:ext>
            </a:extLst>
          </p:cNvPr>
          <p:cNvSpPr txBox="1"/>
          <p:nvPr/>
        </p:nvSpPr>
        <p:spPr>
          <a:xfrm>
            <a:off x="5050972" y="3387876"/>
            <a:ext cx="1890487" cy="58477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latin typeface="Times New Roman"/>
                <a:ea typeface="+mn-lt"/>
                <a:cs typeface="+mn-lt"/>
              </a:rPr>
              <a:t>action.malware.variety.Backdoor</a:t>
            </a:r>
            <a:r>
              <a:rPr lang="en-US" sz="1600" dirty="0">
                <a:latin typeface="Times New Roman"/>
                <a:ea typeface="+mn-lt"/>
                <a:cs typeface="+mn-lt"/>
              </a:rPr>
              <a:t> or C2</a:t>
            </a:r>
            <a:endParaRPr lang="en-US" sz="1600" dirty="0">
              <a:latin typeface="Times New Roman"/>
            </a:endParaRPr>
          </a:p>
        </p:txBody>
      </p:sp>
      <p:sp>
        <p:nvSpPr>
          <p:cNvPr id="15" name="TextBox 14">
            <a:extLst>
              <a:ext uri="{FF2B5EF4-FFF2-40B4-BE49-F238E27FC236}">
                <a16:creationId xmlns:a16="http://schemas.microsoft.com/office/drawing/2014/main" id="{B187D828-FADE-0D30-EEE5-B838B886541B}"/>
              </a:ext>
            </a:extLst>
          </p:cNvPr>
          <p:cNvSpPr txBox="1"/>
          <p:nvPr/>
        </p:nvSpPr>
        <p:spPr>
          <a:xfrm>
            <a:off x="5108425" y="4594377"/>
            <a:ext cx="1881415" cy="58477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latin typeface="Times New Roman"/>
                <a:ea typeface="+mn-lt"/>
                <a:cs typeface="+mn-lt"/>
              </a:rPr>
              <a:t>action.malware.variety.Backdoor</a:t>
            </a:r>
            <a:endParaRPr lang="en-US" sz="1600" err="1">
              <a:latin typeface="Times New Roman"/>
            </a:endParaRPr>
          </a:p>
        </p:txBody>
      </p:sp>
      <p:sp>
        <p:nvSpPr>
          <p:cNvPr id="19" name="Arrow: Left 18">
            <a:extLst>
              <a:ext uri="{FF2B5EF4-FFF2-40B4-BE49-F238E27FC236}">
                <a16:creationId xmlns:a16="http://schemas.microsoft.com/office/drawing/2014/main" id="{066208CC-65FA-905B-8CC3-1E90C75BE4DD}"/>
              </a:ext>
            </a:extLst>
          </p:cNvPr>
          <p:cNvSpPr/>
          <p:nvPr/>
        </p:nvSpPr>
        <p:spPr>
          <a:xfrm>
            <a:off x="2446262" y="3356428"/>
            <a:ext cx="480785" cy="181427"/>
          </a:xfrm>
          <a:prstGeom prst="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13E06362-4D75-C6CE-A10F-A088FD9A280A}"/>
              </a:ext>
            </a:extLst>
          </p:cNvPr>
          <p:cNvSpPr/>
          <p:nvPr/>
        </p:nvSpPr>
        <p:spPr>
          <a:xfrm>
            <a:off x="4493380" y="3510643"/>
            <a:ext cx="507998" cy="22678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4B1E79B3-3D1B-6CD2-7AAA-774A1E210CDD}"/>
              </a:ext>
            </a:extLst>
          </p:cNvPr>
          <p:cNvSpPr/>
          <p:nvPr/>
        </p:nvSpPr>
        <p:spPr>
          <a:xfrm rot="18300000">
            <a:off x="4411744" y="3723833"/>
            <a:ext cx="272142" cy="1333499"/>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C2828515-DD48-78BE-045F-F13DF08CEF37}"/>
              </a:ext>
            </a:extLst>
          </p:cNvPr>
          <p:cNvSpPr/>
          <p:nvPr/>
        </p:nvSpPr>
        <p:spPr>
          <a:xfrm rot="14220000">
            <a:off x="4686372" y="2203071"/>
            <a:ext cx="221182" cy="1114184"/>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Down 1">
            <a:extLst>
              <a:ext uri="{FF2B5EF4-FFF2-40B4-BE49-F238E27FC236}">
                <a16:creationId xmlns:a16="http://schemas.microsoft.com/office/drawing/2014/main" id="{377333F3-0329-55F1-6119-87B5A644F388}"/>
              </a:ext>
            </a:extLst>
          </p:cNvPr>
          <p:cNvSpPr/>
          <p:nvPr/>
        </p:nvSpPr>
        <p:spPr>
          <a:xfrm>
            <a:off x="1251236" y="3644908"/>
            <a:ext cx="266095" cy="3265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B6355B7C-5360-4759-16CA-19E9F5B98925}"/>
              </a:ext>
            </a:extLst>
          </p:cNvPr>
          <p:cNvSpPr/>
          <p:nvPr/>
        </p:nvSpPr>
        <p:spPr>
          <a:xfrm>
            <a:off x="562149" y="3977356"/>
            <a:ext cx="2769808" cy="189895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en-US" sz="1600" dirty="0">
                <a:ea typeface="+mn-lt"/>
                <a:cs typeface="+mn-lt"/>
              </a:rPr>
              <a:t>Hackers can breach a system without having to understand every technical aspect of how the computer or network functions by identifying and exploiting hidden vulnerabilities.</a:t>
            </a:r>
            <a:endParaRPr lang="en-US" sz="1600">
              <a:cs typeface="Calibri"/>
            </a:endParaRPr>
          </a:p>
        </p:txBody>
      </p:sp>
      <p:sp>
        <p:nvSpPr>
          <p:cNvPr id="5" name="Arrow: Right 4">
            <a:extLst>
              <a:ext uri="{FF2B5EF4-FFF2-40B4-BE49-F238E27FC236}">
                <a16:creationId xmlns:a16="http://schemas.microsoft.com/office/drawing/2014/main" id="{8B284164-89EA-7286-D124-E217B2903133}"/>
              </a:ext>
            </a:extLst>
          </p:cNvPr>
          <p:cNvSpPr/>
          <p:nvPr/>
        </p:nvSpPr>
        <p:spPr>
          <a:xfrm>
            <a:off x="7193001" y="2429885"/>
            <a:ext cx="532191" cy="2419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522D1DB-6F58-C5FC-0067-8224CBF316A1}"/>
              </a:ext>
            </a:extLst>
          </p:cNvPr>
          <p:cNvSpPr/>
          <p:nvPr/>
        </p:nvSpPr>
        <p:spPr>
          <a:xfrm>
            <a:off x="6926905" y="3554742"/>
            <a:ext cx="532191" cy="2419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5CE31398-BABD-39F9-C554-2E7391D6D04B}"/>
              </a:ext>
            </a:extLst>
          </p:cNvPr>
          <p:cNvSpPr/>
          <p:nvPr/>
        </p:nvSpPr>
        <p:spPr>
          <a:xfrm>
            <a:off x="6999477" y="4885217"/>
            <a:ext cx="532191" cy="2419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8B7BE5BA-7766-5B39-968B-F43882615377}"/>
              </a:ext>
            </a:extLst>
          </p:cNvPr>
          <p:cNvSpPr/>
          <p:nvPr/>
        </p:nvSpPr>
        <p:spPr>
          <a:xfrm>
            <a:off x="7724958" y="1903877"/>
            <a:ext cx="3930952" cy="1016000"/>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en-US">
                <a:ea typeface="+mn-lt"/>
                <a:cs typeface="+mn-lt"/>
              </a:rPr>
              <a:t>This entails the use of software that permits remote, malicious computer control.</a:t>
            </a:r>
            <a:endParaRPr lang="en-US" dirty="0">
              <a:cs typeface="Calibri"/>
            </a:endParaRPr>
          </a:p>
        </p:txBody>
      </p:sp>
      <p:sp>
        <p:nvSpPr>
          <p:cNvPr id="20" name="Rectangle: Rounded Corners 19">
            <a:extLst>
              <a:ext uri="{FF2B5EF4-FFF2-40B4-BE49-F238E27FC236}">
                <a16:creationId xmlns:a16="http://schemas.microsoft.com/office/drawing/2014/main" id="{DA9C5D3E-567B-FE96-6DB7-BAB63E4B986F}"/>
              </a:ext>
            </a:extLst>
          </p:cNvPr>
          <p:cNvSpPr/>
          <p:nvPr/>
        </p:nvSpPr>
        <p:spPr>
          <a:xfrm>
            <a:off x="7483052" y="3185972"/>
            <a:ext cx="4172857" cy="1149048"/>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en-US">
                <a:ea typeface="+mn-lt"/>
                <a:cs typeface="+mn-lt"/>
              </a:rPr>
              <a:t>This involves surreptitiously setting up a remote-control mechanism for a computer, usually to steal data or carry out other attacks.</a:t>
            </a:r>
            <a:endParaRPr lang="en-US" dirty="0">
              <a:cs typeface="Calibri"/>
            </a:endParaRPr>
          </a:p>
        </p:txBody>
      </p:sp>
      <p:sp>
        <p:nvSpPr>
          <p:cNvPr id="21" name="Rectangle: Rounded Corners 20">
            <a:extLst>
              <a:ext uri="{FF2B5EF4-FFF2-40B4-BE49-F238E27FC236}">
                <a16:creationId xmlns:a16="http://schemas.microsoft.com/office/drawing/2014/main" id="{81246089-F207-80D1-3249-95215B675B6D}"/>
              </a:ext>
            </a:extLst>
          </p:cNvPr>
          <p:cNvSpPr/>
          <p:nvPr/>
        </p:nvSpPr>
        <p:spPr>
          <a:xfrm>
            <a:off x="7604004" y="4589019"/>
            <a:ext cx="3930952" cy="1016000"/>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en-US">
                <a:ea typeface="+mn-lt"/>
                <a:cs typeface="+mn-lt"/>
              </a:rPr>
              <a:t>Focuses on finding a way around standard security to create a concealed entry into a computer or network.</a:t>
            </a:r>
            <a:endParaRPr lang="en-US" dirty="0">
              <a:cs typeface="Calibri"/>
            </a:endParaRPr>
          </a:p>
        </p:txBody>
      </p:sp>
      <p:sp>
        <p:nvSpPr>
          <p:cNvPr id="7" name="Rectangle 6">
            <a:extLst>
              <a:ext uri="{FF2B5EF4-FFF2-40B4-BE49-F238E27FC236}">
                <a16:creationId xmlns:a16="http://schemas.microsoft.com/office/drawing/2014/main" id="{B8035768-3A62-DC49-1257-02D1B7684CC2}"/>
              </a:ext>
            </a:extLst>
          </p:cNvPr>
          <p:cNvSpPr/>
          <p:nvPr/>
        </p:nvSpPr>
        <p:spPr>
          <a:xfrm>
            <a:off x="3204881" y="717176"/>
            <a:ext cx="4650441" cy="481852"/>
          </a:xfrm>
          <a:prstGeom prst="rect">
            <a:avLst/>
          </a:prstGeom>
          <a:solidFill>
            <a:srgbClr val="1E5929"/>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cap="all" dirty="0">
                <a:solidFill>
                  <a:schemeClr val="bg1"/>
                </a:solidFill>
                <a:ea typeface="+mn-lt"/>
                <a:cs typeface="+mn-lt"/>
              </a:rPr>
              <a:t>MITRE ATLAS + VERIS</a:t>
            </a:r>
            <a:endParaRPr lang="en-US" dirty="0">
              <a:solidFill>
                <a:schemeClr val="bg1"/>
              </a:solidFill>
            </a:endParaRPr>
          </a:p>
        </p:txBody>
      </p:sp>
      <p:sp>
        <p:nvSpPr>
          <p:cNvPr id="18" name="Rectangle 17">
            <a:extLst>
              <a:ext uri="{FF2B5EF4-FFF2-40B4-BE49-F238E27FC236}">
                <a16:creationId xmlns:a16="http://schemas.microsoft.com/office/drawing/2014/main" id="{E8A8B53E-71F8-5094-0FE6-C61B86885704}"/>
              </a:ext>
            </a:extLst>
          </p:cNvPr>
          <p:cNvSpPr/>
          <p:nvPr/>
        </p:nvSpPr>
        <p:spPr>
          <a:xfrm>
            <a:off x="2056279" y="6140824"/>
            <a:ext cx="6773956" cy="481852"/>
          </a:xfrm>
          <a:prstGeom prst="rect">
            <a:avLst/>
          </a:prstGeom>
          <a:solidFill>
            <a:srgbClr val="1E592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116020"/>
              </a:solidFill>
              <a:latin typeface="Times New Roman"/>
              <a:cs typeface="Times New Roman"/>
            </a:endParaRPr>
          </a:p>
          <a:p>
            <a:pPr algn="ctr"/>
            <a:r>
              <a:rPr lang="en-US" sz="2000" b="1" dirty="0">
                <a:solidFill>
                  <a:schemeClr val="bg1"/>
                </a:solidFill>
                <a:latin typeface="Times New Roman"/>
                <a:cs typeface="Times New Roman"/>
              </a:rPr>
              <a:t>Bidirectional mapping between VERIS and MITRE ATLAS</a:t>
            </a:r>
            <a:endParaRPr lang="en-US" sz="2000" dirty="0">
              <a:solidFill>
                <a:schemeClr val="bg1"/>
              </a:solidFill>
              <a:latin typeface="Times New Roman"/>
              <a:cs typeface="Times New Roman"/>
            </a:endParaRPr>
          </a:p>
          <a:p>
            <a:pPr algn="ctr"/>
            <a:endParaRPr lang="en-US" dirty="0">
              <a:cs typeface="Calibri"/>
            </a:endParaRPr>
          </a:p>
        </p:txBody>
      </p:sp>
    </p:spTree>
    <p:extLst>
      <p:ext uri="{BB962C8B-B14F-4D97-AF65-F5344CB8AC3E}">
        <p14:creationId xmlns:p14="http://schemas.microsoft.com/office/powerpoint/2010/main" val="3709573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9B5A74-731D-E26D-CA42-C70445B8D65D}"/>
              </a:ext>
            </a:extLst>
          </p:cNvPr>
          <p:cNvSpPr>
            <a:spLocks noGrp="1"/>
          </p:cNvSpPr>
          <p:nvPr>
            <p:ph type="body" sz="quarter" idx="13"/>
          </p:nvPr>
        </p:nvSpPr>
        <p:spPr/>
        <p:txBody>
          <a:bodyPr/>
          <a:lstStyle/>
          <a:p>
            <a:r>
              <a:rPr lang="en-US" sz="1400" b="1" cap="all" baseline="0">
                <a:solidFill>
                  <a:srgbClr val="FFFFFF"/>
                </a:solidFill>
                <a:latin typeface="Calibri"/>
              </a:rPr>
              <a:t>Risk Analysis- Threat</a:t>
            </a:r>
            <a:endParaRPr lang="en-US"/>
          </a:p>
        </p:txBody>
      </p:sp>
      <p:sp>
        <p:nvSpPr>
          <p:cNvPr id="4" name="TextBox 5">
            <a:extLst>
              <a:ext uri="{FF2B5EF4-FFF2-40B4-BE49-F238E27FC236}">
                <a16:creationId xmlns:a16="http://schemas.microsoft.com/office/drawing/2014/main" id="{CE3E35AC-0EA8-6F88-F794-FF54DA8B133F}"/>
              </a:ext>
            </a:extLst>
          </p:cNvPr>
          <p:cNvSpPr txBox="1"/>
          <p:nvPr/>
        </p:nvSpPr>
        <p:spPr>
          <a:xfrm>
            <a:off x="403944" y="3208352"/>
            <a:ext cx="1413809"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457200" rtl="0" eaLnBrk="1" latinLnBrk="0" hangingPunct="1">
              <a:defRPr kern="1200">
                <a:solidFill>
                  <a:schemeClr val="dk1"/>
                </a:solidFill>
                <a:latin typeface="+mn-lt"/>
                <a:ea typeface="+mn-ea"/>
                <a:cs typeface="+mn-cs"/>
              </a:defRPr>
            </a:lvl6pPr>
            <a:lvl7pPr marL="2743200" algn="l" defTabSz="457200" rtl="0" eaLnBrk="1" latinLnBrk="0" hangingPunct="1">
              <a:defRPr kern="1200">
                <a:solidFill>
                  <a:schemeClr val="dk1"/>
                </a:solidFill>
                <a:latin typeface="+mn-lt"/>
                <a:ea typeface="+mn-ea"/>
                <a:cs typeface="+mn-cs"/>
              </a:defRPr>
            </a:lvl7pPr>
            <a:lvl8pPr marL="3200400" algn="l" defTabSz="457200" rtl="0" eaLnBrk="1" latinLnBrk="0" hangingPunct="1">
              <a:defRPr kern="1200">
                <a:solidFill>
                  <a:schemeClr val="dk1"/>
                </a:solidFill>
                <a:latin typeface="+mn-lt"/>
                <a:ea typeface="+mn-ea"/>
                <a:cs typeface="+mn-cs"/>
              </a:defRPr>
            </a:lvl8pPr>
            <a:lvl9pPr marL="3657600" algn="l" defTabSz="457200" rtl="0" eaLnBrk="1" latinLnBrk="0" hangingPunct="1">
              <a:defRPr kern="1200">
                <a:solidFill>
                  <a:schemeClr val="dk1"/>
                </a:solidFill>
                <a:latin typeface="+mn-lt"/>
                <a:ea typeface="+mn-ea"/>
                <a:cs typeface="+mn-cs"/>
              </a:defRPr>
            </a:lvl9pPr>
          </a:lstStyle>
          <a:p>
            <a:pPr algn="ctr"/>
            <a:r>
              <a:rPr lang="en-US" b="1" dirty="0">
                <a:latin typeface="Calibri"/>
                <a:ea typeface="ＭＳ Ｐゴシック"/>
              </a:rPr>
              <a:t>LLM Threats</a:t>
            </a:r>
            <a:endParaRPr lang="en-US" b="1">
              <a:cs typeface="Calibri"/>
            </a:endParaRPr>
          </a:p>
        </p:txBody>
      </p:sp>
      <p:sp>
        <p:nvSpPr>
          <p:cNvPr id="5" name="TextBox 6">
            <a:extLst>
              <a:ext uri="{FF2B5EF4-FFF2-40B4-BE49-F238E27FC236}">
                <a16:creationId xmlns:a16="http://schemas.microsoft.com/office/drawing/2014/main" id="{9CAD368F-971A-743D-2519-022CD202CC41}"/>
              </a:ext>
            </a:extLst>
          </p:cNvPr>
          <p:cNvSpPr txBox="1"/>
          <p:nvPr/>
        </p:nvSpPr>
        <p:spPr>
          <a:xfrm>
            <a:off x="3066143" y="1533071"/>
            <a:ext cx="3628570" cy="369332"/>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457200" rtl="0" eaLnBrk="1" latinLnBrk="0" hangingPunct="1">
              <a:defRPr kern="1200">
                <a:solidFill>
                  <a:schemeClr val="dk1"/>
                </a:solidFill>
                <a:latin typeface="+mn-lt"/>
                <a:ea typeface="+mn-ea"/>
                <a:cs typeface="+mn-cs"/>
              </a:defRPr>
            </a:lvl6pPr>
            <a:lvl7pPr marL="2743200" algn="l" defTabSz="457200" rtl="0" eaLnBrk="1" latinLnBrk="0" hangingPunct="1">
              <a:defRPr kern="1200">
                <a:solidFill>
                  <a:schemeClr val="dk1"/>
                </a:solidFill>
                <a:latin typeface="+mn-lt"/>
                <a:ea typeface="+mn-ea"/>
                <a:cs typeface="+mn-cs"/>
              </a:defRPr>
            </a:lvl7pPr>
            <a:lvl8pPr marL="3200400" algn="l" defTabSz="457200" rtl="0" eaLnBrk="1" latinLnBrk="0" hangingPunct="1">
              <a:defRPr kern="1200">
                <a:solidFill>
                  <a:schemeClr val="dk1"/>
                </a:solidFill>
                <a:latin typeface="+mn-lt"/>
                <a:ea typeface="+mn-ea"/>
                <a:cs typeface="+mn-cs"/>
              </a:defRPr>
            </a:lvl8pPr>
            <a:lvl9pPr marL="3657600" algn="l" defTabSz="457200" rtl="0" eaLnBrk="1" latinLnBrk="0" hangingPunct="1">
              <a:defRPr kern="1200">
                <a:solidFill>
                  <a:schemeClr val="dk1"/>
                </a:solidFill>
                <a:latin typeface="+mn-lt"/>
                <a:ea typeface="+mn-ea"/>
                <a:cs typeface="+mn-cs"/>
              </a:defRPr>
            </a:lvl9pPr>
          </a:lstStyle>
          <a:p>
            <a:pPr algn="ctr"/>
            <a:r>
              <a:rPr lang="en-US" dirty="0">
                <a:ea typeface="+mn-lt"/>
                <a:cs typeface="+mn-lt"/>
              </a:rPr>
              <a:t>Attack Preparation and Development</a:t>
            </a:r>
            <a:endParaRPr lang="en-US" dirty="0">
              <a:cs typeface="Calibri"/>
            </a:endParaRPr>
          </a:p>
        </p:txBody>
      </p:sp>
      <p:sp>
        <p:nvSpPr>
          <p:cNvPr id="6" name="TextBox 7">
            <a:extLst>
              <a:ext uri="{FF2B5EF4-FFF2-40B4-BE49-F238E27FC236}">
                <a16:creationId xmlns:a16="http://schemas.microsoft.com/office/drawing/2014/main" id="{BEE89A35-BBCB-3A11-FF68-D3862832B410}"/>
              </a:ext>
            </a:extLst>
          </p:cNvPr>
          <p:cNvSpPr txBox="1"/>
          <p:nvPr/>
        </p:nvSpPr>
        <p:spPr>
          <a:xfrm>
            <a:off x="3068810" y="2235039"/>
            <a:ext cx="3643509" cy="369332"/>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457200" rtl="0" eaLnBrk="1" latinLnBrk="0" hangingPunct="1">
              <a:defRPr kern="1200">
                <a:solidFill>
                  <a:schemeClr val="dk1"/>
                </a:solidFill>
                <a:latin typeface="+mn-lt"/>
                <a:ea typeface="+mn-ea"/>
                <a:cs typeface="+mn-cs"/>
              </a:defRPr>
            </a:lvl6pPr>
            <a:lvl7pPr marL="2743200" algn="l" defTabSz="457200" rtl="0" eaLnBrk="1" latinLnBrk="0" hangingPunct="1">
              <a:defRPr kern="1200">
                <a:solidFill>
                  <a:schemeClr val="dk1"/>
                </a:solidFill>
                <a:latin typeface="+mn-lt"/>
                <a:ea typeface="+mn-ea"/>
                <a:cs typeface="+mn-cs"/>
              </a:defRPr>
            </a:lvl7pPr>
            <a:lvl8pPr marL="3200400" algn="l" defTabSz="457200" rtl="0" eaLnBrk="1" latinLnBrk="0" hangingPunct="1">
              <a:defRPr kern="1200">
                <a:solidFill>
                  <a:schemeClr val="dk1"/>
                </a:solidFill>
                <a:latin typeface="+mn-lt"/>
                <a:ea typeface="+mn-ea"/>
                <a:cs typeface="+mn-cs"/>
              </a:defRPr>
            </a:lvl8pPr>
            <a:lvl9pPr marL="3657600" algn="l" defTabSz="457200" rtl="0" eaLnBrk="1" latinLnBrk="0" hangingPunct="1">
              <a:defRPr kern="1200">
                <a:solidFill>
                  <a:schemeClr val="dk1"/>
                </a:solidFill>
                <a:latin typeface="+mn-lt"/>
                <a:ea typeface="+mn-ea"/>
                <a:cs typeface="+mn-cs"/>
              </a:defRPr>
            </a:lvl9pPr>
          </a:lstStyle>
          <a:p>
            <a:pPr algn="ctr"/>
            <a:r>
              <a:rPr lang="en-US" dirty="0">
                <a:ea typeface="+mn-lt"/>
                <a:cs typeface="+mn-lt"/>
              </a:rPr>
              <a:t>Data and Model Targeting Attacks</a:t>
            </a:r>
            <a:endParaRPr lang="en-US"/>
          </a:p>
        </p:txBody>
      </p:sp>
      <p:sp>
        <p:nvSpPr>
          <p:cNvPr id="7" name="TextBox 8">
            <a:extLst>
              <a:ext uri="{FF2B5EF4-FFF2-40B4-BE49-F238E27FC236}">
                <a16:creationId xmlns:a16="http://schemas.microsoft.com/office/drawing/2014/main" id="{354F3211-C668-7A40-DFC4-C3DFBD1427BA}"/>
              </a:ext>
            </a:extLst>
          </p:cNvPr>
          <p:cNvSpPr txBox="1"/>
          <p:nvPr/>
        </p:nvSpPr>
        <p:spPr>
          <a:xfrm>
            <a:off x="3071480" y="3207014"/>
            <a:ext cx="3455945" cy="369332"/>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457200" rtl="0" eaLnBrk="1" latinLnBrk="0" hangingPunct="1">
              <a:defRPr kern="1200">
                <a:solidFill>
                  <a:schemeClr val="dk1"/>
                </a:solidFill>
                <a:latin typeface="+mn-lt"/>
                <a:ea typeface="+mn-ea"/>
                <a:cs typeface="+mn-cs"/>
              </a:defRPr>
            </a:lvl6pPr>
            <a:lvl7pPr marL="2743200" algn="l" defTabSz="457200" rtl="0" eaLnBrk="1" latinLnBrk="0" hangingPunct="1">
              <a:defRPr kern="1200">
                <a:solidFill>
                  <a:schemeClr val="dk1"/>
                </a:solidFill>
                <a:latin typeface="+mn-lt"/>
                <a:ea typeface="+mn-ea"/>
                <a:cs typeface="+mn-cs"/>
              </a:defRPr>
            </a:lvl7pPr>
            <a:lvl8pPr marL="3200400" algn="l" defTabSz="457200" rtl="0" eaLnBrk="1" latinLnBrk="0" hangingPunct="1">
              <a:defRPr kern="1200">
                <a:solidFill>
                  <a:schemeClr val="dk1"/>
                </a:solidFill>
                <a:latin typeface="+mn-lt"/>
                <a:ea typeface="+mn-ea"/>
                <a:cs typeface="+mn-cs"/>
              </a:defRPr>
            </a:lvl8pPr>
            <a:lvl9pPr marL="3657600" algn="l" defTabSz="457200" rtl="0" eaLnBrk="1" latinLnBrk="0" hangingPunct="1">
              <a:defRPr kern="1200">
                <a:solidFill>
                  <a:schemeClr val="dk1"/>
                </a:solidFill>
                <a:latin typeface="+mn-lt"/>
                <a:ea typeface="+mn-ea"/>
                <a:cs typeface="+mn-cs"/>
              </a:defRPr>
            </a:lvl9pPr>
          </a:lstStyle>
          <a:p>
            <a:pPr algn="ctr"/>
            <a:r>
              <a:rPr lang="en-US" dirty="0">
                <a:ea typeface="+mn-lt"/>
                <a:cs typeface="+mn-lt"/>
              </a:rPr>
              <a:t>Resource and Service Disruption</a:t>
            </a:r>
            <a:endParaRPr lang="en-US" dirty="0">
              <a:cs typeface="Calibri"/>
            </a:endParaRPr>
          </a:p>
        </p:txBody>
      </p:sp>
      <p:sp>
        <p:nvSpPr>
          <p:cNvPr id="8" name="TextBox 9">
            <a:extLst>
              <a:ext uri="{FF2B5EF4-FFF2-40B4-BE49-F238E27FC236}">
                <a16:creationId xmlns:a16="http://schemas.microsoft.com/office/drawing/2014/main" id="{E804BA70-4456-EA60-102E-E89B1E81E06E}"/>
              </a:ext>
            </a:extLst>
          </p:cNvPr>
          <p:cNvSpPr txBox="1"/>
          <p:nvPr/>
        </p:nvSpPr>
        <p:spPr>
          <a:xfrm>
            <a:off x="3074413" y="3803863"/>
            <a:ext cx="3174999" cy="369332"/>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457200" rtl="0" eaLnBrk="1" latinLnBrk="0" hangingPunct="1">
              <a:defRPr kern="1200">
                <a:solidFill>
                  <a:schemeClr val="dk1"/>
                </a:solidFill>
                <a:latin typeface="+mn-lt"/>
                <a:ea typeface="+mn-ea"/>
                <a:cs typeface="+mn-cs"/>
              </a:defRPr>
            </a:lvl6pPr>
            <a:lvl7pPr marL="2743200" algn="l" defTabSz="457200" rtl="0" eaLnBrk="1" latinLnBrk="0" hangingPunct="1">
              <a:defRPr kern="1200">
                <a:solidFill>
                  <a:schemeClr val="dk1"/>
                </a:solidFill>
                <a:latin typeface="+mn-lt"/>
                <a:ea typeface="+mn-ea"/>
                <a:cs typeface="+mn-cs"/>
              </a:defRPr>
            </a:lvl7pPr>
            <a:lvl8pPr marL="3200400" algn="l" defTabSz="457200" rtl="0" eaLnBrk="1" latinLnBrk="0" hangingPunct="1">
              <a:defRPr kern="1200">
                <a:solidFill>
                  <a:schemeClr val="dk1"/>
                </a:solidFill>
                <a:latin typeface="+mn-lt"/>
                <a:ea typeface="+mn-ea"/>
                <a:cs typeface="+mn-cs"/>
              </a:defRPr>
            </a:lvl8pPr>
            <a:lvl9pPr marL="3657600" algn="l" defTabSz="457200" rtl="0" eaLnBrk="1" latinLnBrk="0" hangingPunct="1">
              <a:defRPr kern="1200">
                <a:solidFill>
                  <a:schemeClr val="dk1"/>
                </a:solidFill>
                <a:latin typeface="+mn-lt"/>
                <a:ea typeface="+mn-ea"/>
                <a:cs typeface="+mn-cs"/>
              </a:defRPr>
            </a:lvl9pPr>
          </a:lstStyle>
          <a:p>
            <a:pPr algn="ctr"/>
            <a:r>
              <a:rPr lang="en-US" dirty="0">
                <a:ea typeface="+mn-lt"/>
                <a:cs typeface="+mn-lt"/>
              </a:rPr>
              <a:t>Exploitation and Exfiltration</a:t>
            </a:r>
            <a:endParaRPr lang="en-US" dirty="0">
              <a:cs typeface="Calibri"/>
            </a:endParaRPr>
          </a:p>
        </p:txBody>
      </p:sp>
      <p:sp>
        <p:nvSpPr>
          <p:cNvPr id="9" name="TextBox 11">
            <a:extLst>
              <a:ext uri="{FF2B5EF4-FFF2-40B4-BE49-F238E27FC236}">
                <a16:creationId xmlns:a16="http://schemas.microsoft.com/office/drawing/2014/main" id="{1399A62D-8750-BBAD-745B-496CE62A7EA5}"/>
              </a:ext>
            </a:extLst>
          </p:cNvPr>
          <p:cNvSpPr txBox="1"/>
          <p:nvPr/>
        </p:nvSpPr>
        <p:spPr>
          <a:xfrm>
            <a:off x="3076014" y="4391906"/>
            <a:ext cx="2793999" cy="380999"/>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457200" rtl="0" eaLnBrk="1" latinLnBrk="0" hangingPunct="1">
              <a:defRPr kern="1200">
                <a:solidFill>
                  <a:schemeClr val="dk1"/>
                </a:solidFill>
                <a:latin typeface="+mn-lt"/>
                <a:ea typeface="+mn-ea"/>
                <a:cs typeface="+mn-cs"/>
              </a:defRPr>
            </a:lvl6pPr>
            <a:lvl7pPr marL="2743200" algn="l" defTabSz="457200" rtl="0" eaLnBrk="1" latinLnBrk="0" hangingPunct="1">
              <a:defRPr kern="1200">
                <a:solidFill>
                  <a:schemeClr val="dk1"/>
                </a:solidFill>
                <a:latin typeface="+mn-lt"/>
                <a:ea typeface="+mn-ea"/>
                <a:cs typeface="+mn-cs"/>
              </a:defRPr>
            </a:lvl7pPr>
            <a:lvl8pPr marL="3200400" algn="l" defTabSz="457200" rtl="0" eaLnBrk="1" latinLnBrk="0" hangingPunct="1">
              <a:defRPr kern="1200">
                <a:solidFill>
                  <a:schemeClr val="dk1"/>
                </a:solidFill>
                <a:latin typeface="+mn-lt"/>
                <a:ea typeface="+mn-ea"/>
                <a:cs typeface="+mn-cs"/>
              </a:defRPr>
            </a:lvl8pPr>
            <a:lvl9pPr marL="3657600" algn="l" defTabSz="457200" rtl="0" eaLnBrk="1" latinLnBrk="0" hangingPunct="1">
              <a:defRPr kern="1200">
                <a:solidFill>
                  <a:schemeClr val="dk1"/>
                </a:solidFill>
                <a:latin typeface="+mn-lt"/>
                <a:ea typeface="+mn-ea"/>
                <a:cs typeface="+mn-cs"/>
              </a:defRPr>
            </a:lvl9pPr>
          </a:lstStyle>
          <a:p>
            <a:pPr algn="ctr"/>
            <a:r>
              <a:rPr lang="en-US" dirty="0">
                <a:ea typeface="+mn-lt"/>
                <a:cs typeface="+mn-lt"/>
              </a:rPr>
              <a:t>Deception and Intrusion</a:t>
            </a:r>
            <a:endParaRPr lang="en-US" dirty="0">
              <a:cs typeface="Calibri"/>
            </a:endParaRPr>
          </a:p>
        </p:txBody>
      </p:sp>
      <p:sp>
        <p:nvSpPr>
          <p:cNvPr id="10" name="Arrow: Right 9">
            <a:extLst>
              <a:ext uri="{FF2B5EF4-FFF2-40B4-BE49-F238E27FC236}">
                <a16:creationId xmlns:a16="http://schemas.microsoft.com/office/drawing/2014/main" id="{CE918E14-AB18-4CD7-1BE8-F5E5455E92F2}"/>
              </a:ext>
            </a:extLst>
          </p:cNvPr>
          <p:cNvSpPr/>
          <p:nvPr/>
        </p:nvSpPr>
        <p:spPr>
          <a:xfrm rot="19500000" flipV="1">
            <a:off x="1827819" y="2867377"/>
            <a:ext cx="1306285" cy="1269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endParaRPr lang="en-US"/>
          </a:p>
        </p:txBody>
      </p:sp>
      <p:sp>
        <p:nvSpPr>
          <p:cNvPr id="11" name="Arrow: Right 10">
            <a:extLst>
              <a:ext uri="{FF2B5EF4-FFF2-40B4-BE49-F238E27FC236}">
                <a16:creationId xmlns:a16="http://schemas.microsoft.com/office/drawing/2014/main" id="{E8A70E13-1C1B-0448-31C5-941303A8B2F7}"/>
              </a:ext>
            </a:extLst>
          </p:cNvPr>
          <p:cNvSpPr/>
          <p:nvPr/>
        </p:nvSpPr>
        <p:spPr>
          <a:xfrm>
            <a:off x="2057082" y="3356430"/>
            <a:ext cx="941560" cy="1067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endParaRPr lang="en-US"/>
          </a:p>
        </p:txBody>
      </p:sp>
      <p:sp>
        <p:nvSpPr>
          <p:cNvPr id="12" name="Arrow: Right 11">
            <a:extLst>
              <a:ext uri="{FF2B5EF4-FFF2-40B4-BE49-F238E27FC236}">
                <a16:creationId xmlns:a16="http://schemas.microsoft.com/office/drawing/2014/main" id="{9FF6E74E-A2F4-41A5-998D-7DCD2F757FA9}"/>
              </a:ext>
            </a:extLst>
          </p:cNvPr>
          <p:cNvSpPr/>
          <p:nvPr/>
        </p:nvSpPr>
        <p:spPr>
          <a:xfrm rot="1500000">
            <a:off x="1889404" y="3728495"/>
            <a:ext cx="1144603" cy="1256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endParaRPr lang="en-US"/>
          </a:p>
        </p:txBody>
      </p:sp>
      <p:sp>
        <p:nvSpPr>
          <p:cNvPr id="13" name="Arrow: Right 12">
            <a:extLst>
              <a:ext uri="{FF2B5EF4-FFF2-40B4-BE49-F238E27FC236}">
                <a16:creationId xmlns:a16="http://schemas.microsoft.com/office/drawing/2014/main" id="{AAD36A61-7B8C-15FA-D117-EC1CC5B5E648}"/>
              </a:ext>
            </a:extLst>
          </p:cNvPr>
          <p:cNvSpPr/>
          <p:nvPr/>
        </p:nvSpPr>
        <p:spPr>
          <a:xfrm rot="2280000" flipV="1">
            <a:off x="1720570" y="4019240"/>
            <a:ext cx="1440221" cy="1371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endParaRPr lang="en-US"/>
          </a:p>
        </p:txBody>
      </p:sp>
      <p:sp>
        <p:nvSpPr>
          <p:cNvPr id="14" name="Arrow: Right 13">
            <a:extLst>
              <a:ext uri="{FF2B5EF4-FFF2-40B4-BE49-F238E27FC236}">
                <a16:creationId xmlns:a16="http://schemas.microsoft.com/office/drawing/2014/main" id="{F5F2811D-F377-FE4C-9F94-EF72F357F658}"/>
              </a:ext>
            </a:extLst>
          </p:cNvPr>
          <p:cNvSpPr/>
          <p:nvPr/>
        </p:nvSpPr>
        <p:spPr>
          <a:xfrm rot="18480000">
            <a:off x="1516867" y="2362566"/>
            <a:ext cx="1850573" cy="1360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endParaRPr lang="en-US"/>
          </a:p>
        </p:txBody>
      </p:sp>
      <p:cxnSp>
        <p:nvCxnSpPr>
          <p:cNvPr id="15" name="Straight Arrow Connector 14">
            <a:extLst>
              <a:ext uri="{FF2B5EF4-FFF2-40B4-BE49-F238E27FC236}">
                <a16:creationId xmlns:a16="http://schemas.microsoft.com/office/drawing/2014/main" id="{A567C568-C28F-BC1E-B585-FBC93D27D99C}"/>
              </a:ext>
            </a:extLst>
          </p:cNvPr>
          <p:cNvCxnSpPr/>
          <p:nvPr/>
        </p:nvCxnSpPr>
        <p:spPr>
          <a:xfrm flipV="1">
            <a:off x="6730305" y="1440116"/>
            <a:ext cx="1063544" cy="275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42AB155-8763-A788-8173-2C424270EF20}"/>
              </a:ext>
            </a:extLst>
          </p:cNvPr>
          <p:cNvCxnSpPr/>
          <p:nvPr/>
        </p:nvCxnSpPr>
        <p:spPr>
          <a:xfrm>
            <a:off x="6745653" y="2473533"/>
            <a:ext cx="966956" cy="298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65B9002-59B7-6963-B451-4C8350B13301}"/>
              </a:ext>
            </a:extLst>
          </p:cNvPr>
          <p:cNvCxnSpPr/>
          <p:nvPr/>
        </p:nvCxnSpPr>
        <p:spPr>
          <a:xfrm>
            <a:off x="6540077" y="3422170"/>
            <a:ext cx="1227625" cy="740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D2584E9-3451-00D4-D374-A0F9F9015F19}"/>
              </a:ext>
            </a:extLst>
          </p:cNvPr>
          <p:cNvCxnSpPr/>
          <p:nvPr/>
        </p:nvCxnSpPr>
        <p:spPr>
          <a:xfrm>
            <a:off x="6266730" y="4015952"/>
            <a:ext cx="1328485" cy="1044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D5CE2EC-2B12-903B-3DBD-18E2039EACFD}"/>
              </a:ext>
            </a:extLst>
          </p:cNvPr>
          <p:cNvCxnSpPr/>
          <p:nvPr/>
        </p:nvCxnSpPr>
        <p:spPr>
          <a:xfrm>
            <a:off x="3878145" y="4792220"/>
            <a:ext cx="578754" cy="622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2">
            <a:extLst>
              <a:ext uri="{FF2B5EF4-FFF2-40B4-BE49-F238E27FC236}">
                <a16:creationId xmlns:a16="http://schemas.microsoft.com/office/drawing/2014/main" id="{43F35B2A-67E5-67A3-3C0D-FBEF7339B51A}"/>
              </a:ext>
            </a:extLst>
          </p:cNvPr>
          <p:cNvSpPr txBox="1"/>
          <p:nvPr/>
        </p:nvSpPr>
        <p:spPr>
          <a:xfrm>
            <a:off x="7817704" y="636868"/>
            <a:ext cx="3405789" cy="156966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r>
              <a:rPr lang="en-US" sz="1600" b="1" dirty="0">
                <a:solidFill>
                  <a:srgbClr val="000000"/>
                </a:solidFill>
                <a:latin typeface="Calibri"/>
                <a:ea typeface="ＭＳ Ｐゴシック"/>
                <a:cs typeface="Calibri"/>
              </a:rPr>
              <a:t>This category includes techniques that involve the preparatory steps for conducting more targeted attacks, including the development of capabilities and the acquisition of necessary tools or data.</a:t>
            </a:r>
            <a:endParaRPr lang="en-US" sz="1600" b="1">
              <a:latin typeface="Calibri"/>
              <a:ea typeface="ＭＳ Ｐゴシック"/>
            </a:endParaRPr>
          </a:p>
        </p:txBody>
      </p:sp>
      <p:sp>
        <p:nvSpPr>
          <p:cNvPr id="21" name="TextBox 24">
            <a:extLst>
              <a:ext uri="{FF2B5EF4-FFF2-40B4-BE49-F238E27FC236}">
                <a16:creationId xmlns:a16="http://schemas.microsoft.com/office/drawing/2014/main" id="{FA4B468C-1994-BE87-48CB-7C5387780940}"/>
              </a:ext>
            </a:extLst>
          </p:cNvPr>
          <p:cNvSpPr txBox="1"/>
          <p:nvPr/>
        </p:nvSpPr>
        <p:spPr>
          <a:xfrm>
            <a:off x="7750469" y="2279863"/>
            <a:ext cx="3539191" cy="10772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r>
              <a:rPr lang="en-US" sz="1600" b="1" dirty="0">
                <a:solidFill>
                  <a:srgbClr val="000000"/>
                </a:solidFill>
                <a:latin typeface="Calibri"/>
                <a:ea typeface="ＭＳ Ｐゴシック"/>
                <a:cs typeface="Calibri"/>
              </a:rPr>
              <a:t>These attacks directly target data integrity or manipulate ML models to corrupt, exploit, or steal data and model functionality.</a:t>
            </a:r>
            <a:endParaRPr lang="en-US" sz="1600" b="1">
              <a:latin typeface="Calibri"/>
              <a:ea typeface="ＭＳ Ｐゴシック"/>
            </a:endParaRPr>
          </a:p>
        </p:txBody>
      </p:sp>
      <p:sp>
        <p:nvSpPr>
          <p:cNvPr id="22" name="TextBox 25">
            <a:extLst>
              <a:ext uri="{FF2B5EF4-FFF2-40B4-BE49-F238E27FC236}">
                <a16:creationId xmlns:a16="http://schemas.microsoft.com/office/drawing/2014/main" id="{A45B8D16-EE03-267D-7156-20C865826F25}"/>
              </a:ext>
            </a:extLst>
          </p:cNvPr>
          <p:cNvSpPr txBox="1"/>
          <p:nvPr/>
        </p:nvSpPr>
        <p:spPr>
          <a:xfrm>
            <a:off x="7817704" y="3503706"/>
            <a:ext cx="3483428" cy="10772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r>
              <a:rPr lang="en-US" sz="1600" b="1" dirty="0">
                <a:solidFill>
                  <a:srgbClr val="000000"/>
                </a:solidFill>
                <a:latin typeface="Calibri"/>
                <a:ea typeface="ＭＳ Ｐゴシック"/>
                <a:cs typeface="Calibri"/>
              </a:rPr>
              <a:t>This category focuses on attacks that primarily aim to disrupt services or exhaust resources, whether computational or financial.</a:t>
            </a:r>
            <a:endParaRPr lang="en-US" sz="1600" b="1">
              <a:latin typeface="Calibri"/>
              <a:ea typeface="ＭＳ Ｐゴシック"/>
            </a:endParaRPr>
          </a:p>
        </p:txBody>
      </p:sp>
      <p:sp>
        <p:nvSpPr>
          <p:cNvPr id="23" name="TextBox 26">
            <a:extLst>
              <a:ext uri="{FF2B5EF4-FFF2-40B4-BE49-F238E27FC236}">
                <a16:creationId xmlns:a16="http://schemas.microsoft.com/office/drawing/2014/main" id="{E3F436F3-C236-9EA8-0F3C-23BE0EBD7EC4}"/>
              </a:ext>
            </a:extLst>
          </p:cNvPr>
          <p:cNvSpPr txBox="1"/>
          <p:nvPr/>
        </p:nvSpPr>
        <p:spPr>
          <a:xfrm>
            <a:off x="7615998" y="4779575"/>
            <a:ext cx="3163260" cy="132343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r>
              <a:rPr lang="en-US" sz="1600" b="1" dirty="0">
                <a:solidFill>
                  <a:srgbClr val="000000"/>
                </a:solidFill>
                <a:latin typeface="Calibri"/>
                <a:ea typeface="ＭＳ Ｐゴシック"/>
                <a:cs typeface="Calibri"/>
              </a:rPr>
              <a:t>These techniques exploit system vulnerabilities to perform unauthorized actions or exfiltrate data, including financial and intellectual property theft.</a:t>
            </a:r>
            <a:endParaRPr lang="en-US" sz="1600" b="1">
              <a:latin typeface="Calibri"/>
              <a:ea typeface="ＭＳ Ｐゴシック"/>
            </a:endParaRPr>
          </a:p>
        </p:txBody>
      </p:sp>
      <p:sp>
        <p:nvSpPr>
          <p:cNvPr id="24" name="TextBox 27">
            <a:extLst>
              <a:ext uri="{FF2B5EF4-FFF2-40B4-BE49-F238E27FC236}">
                <a16:creationId xmlns:a16="http://schemas.microsoft.com/office/drawing/2014/main" id="{B80A51A5-41D2-6B46-D83C-0CAF1EDEED51}"/>
              </a:ext>
            </a:extLst>
          </p:cNvPr>
          <p:cNvSpPr txBox="1"/>
          <p:nvPr/>
        </p:nvSpPr>
        <p:spPr>
          <a:xfrm>
            <a:off x="3392713" y="5439390"/>
            <a:ext cx="3598689" cy="10772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r>
              <a:rPr lang="en-US" sz="1600" b="1" dirty="0">
                <a:solidFill>
                  <a:srgbClr val="000000"/>
                </a:solidFill>
                <a:latin typeface="Calibri"/>
                <a:ea typeface="ＭＳ Ｐゴシック"/>
                <a:cs typeface="Calibri"/>
              </a:rPr>
              <a:t>These attacks involve deception tactics to gain unauthorized access or gather information, often using social engineering or phishing.</a:t>
            </a:r>
            <a:endParaRPr lang="en-US" sz="1600" b="1">
              <a:latin typeface="Calibri"/>
              <a:ea typeface="ＭＳ Ｐゴシック"/>
            </a:endParaRPr>
          </a:p>
        </p:txBody>
      </p:sp>
    </p:spTree>
    <p:extLst>
      <p:ext uri="{BB962C8B-B14F-4D97-AF65-F5344CB8AC3E}">
        <p14:creationId xmlns:p14="http://schemas.microsoft.com/office/powerpoint/2010/main" val="3657535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4DE534-3FC2-49BA-9B1C-E7570E761F3C}"/>
              </a:ext>
            </a:extLst>
          </p:cNvPr>
          <p:cNvSpPr>
            <a:spLocks noGrp="1"/>
          </p:cNvSpPr>
          <p:nvPr>
            <p:ph type="body" sz="quarter" idx="13"/>
          </p:nvPr>
        </p:nvSpPr>
        <p:spPr/>
        <p:txBody>
          <a:bodyPr/>
          <a:lstStyle/>
          <a:p>
            <a:r>
              <a:rPr lang="en-US" dirty="0">
                <a:ea typeface="+mn-lt"/>
                <a:cs typeface="+mn-lt"/>
              </a:rPr>
              <a:t>Risk Analysis- Threat</a:t>
            </a:r>
            <a:endParaRPr lang="en-US" dirty="0"/>
          </a:p>
        </p:txBody>
      </p:sp>
      <p:sp>
        <p:nvSpPr>
          <p:cNvPr id="4" name="TextBox 3">
            <a:extLst>
              <a:ext uri="{FF2B5EF4-FFF2-40B4-BE49-F238E27FC236}">
                <a16:creationId xmlns:a16="http://schemas.microsoft.com/office/drawing/2014/main" id="{0ACFAF65-1E5D-3D3A-098C-300C8A82353F}"/>
              </a:ext>
            </a:extLst>
          </p:cNvPr>
          <p:cNvSpPr txBox="1"/>
          <p:nvPr/>
        </p:nvSpPr>
        <p:spPr>
          <a:xfrm>
            <a:off x="404533" y="1058988"/>
            <a:ext cx="10761912" cy="2246769"/>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457200" rtl="0" eaLnBrk="1" latinLnBrk="0" hangingPunct="1">
              <a:defRPr kern="1200">
                <a:solidFill>
                  <a:schemeClr val="dk1"/>
                </a:solidFill>
                <a:latin typeface="+mn-lt"/>
                <a:ea typeface="+mn-ea"/>
                <a:cs typeface="+mn-cs"/>
              </a:defRPr>
            </a:lvl6pPr>
            <a:lvl7pPr marL="2743200" algn="l" defTabSz="457200" rtl="0" eaLnBrk="1" latinLnBrk="0" hangingPunct="1">
              <a:defRPr kern="1200">
                <a:solidFill>
                  <a:schemeClr val="dk1"/>
                </a:solidFill>
                <a:latin typeface="+mn-lt"/>
                <a:ea typeface="+mn-ea"/>
                <a:cs typeface="+mn-cs"/>
              </a:defRPr>
            </a:lvl7pPr>
            <a:lvl8pPr marL="3200400" algn="l" defTabSz="457200" rtl="0" eaLnBrk="1" latinLnBrk="0" hangingPunct="1">
              <a:defRPr kern="1200">
                <a:solidFill>
                  <a:schemeClr val="dk1"/>
                </a:solidFill>
                <a:latin typeface="+mn-lt"/>
                <a:ea typeface="+mn-ea"/>
                <a:cs typeface="+mn-cs"/>
              </a:defRPr>
            </a:lvl8pPr>
            <a:lvl9pPr marL="3657600" algn="l" defTabSz="457200" rtl="0" eaLnBrk="1" latinLnBrk="0" hangingPunct="1">
              <a:defRPr kern="1200">
                <a:solidFill>
                  <a:schemeClr val="dk1"/>
                </a:solidFill>
                <a:latin typeface="+mn-lt"/>
                <a:ea typeface="+mn-ea"/>
                <a:cs typeface="+mn-cs"/>
              </a:defRPr>
            </a:lvl9pPr>
          </a:lstStyle>
          <a:p>
            <a:pPr marL="342900" indent="-342900">
              <a:buFont typeface="Wingdings" pitchFamily="2" charset="2"/>
              <a:buChar char="Ø"/>
            </a:pPr>
            <a:r>
              <a:rPr lang="en-US" sz="2000" dirty="0">
                <a:cs typeface="Calibri"/>
              </a:rPr>
              <a:t>For each sector , we calculated frequency of different LLM threats that we came up and calculated probability of each attack in every industry.</a:t>
            </a:r>
          </a:p>
          <a:p>
            <a:endParaRPr lang="en-US" sz="2000" dirty="0">
              <a:cs typeface="Calibri"/>
            </a:endParaRPr>
          </a:p>
          <a:p>
            <a:pPr marL="342900" indent="-342900">
              <a:buFont typeface="Wingdings" pitchFamily="2" charset="2"/>
              <a:buChar char="Ø"/>
            </a:pPr>
            <a:r>
              <a:rPr lang="en-US" sz="2000" dirty="0">
                <a:cs typeface="Calibri"/>
              </a:rPr>
              <a:t>Merged consequences table of risk analysis.</a:t>
            </a:r>
          </a:p>
          <a:p>
            <a:endParaRPr lang="en-US" sz="2000" dirty="0">
              <a:cs typeface="Calibri"/>
            </a:endParaRPr>
          </a:p>
          <a:p>
            <a:pPr marL="342900" indent="-342900">
              <a:buFont typeface="Wingdings" pitchFamily="2" charset="2"/>
              <a:buChar char="Ø"/>
            </a:pPr>
            <a:r>
              <a:rPr lang="en-US" sz="2000" dirty="0">
                <a:cs typeface="Calibri"/>
              </a:rPr>
              <a:t>Analyzed the most probable type of attacks related to LLM by calculated probability of attack  in each industry.</a:t>
            </a:r>
          </a:p>
        </p:txBody>
      </p:sp>
      <p:pic>
        <p:nvPicPr>
          <p:cNvPr id="5" name="Picture 4" descr="A screenshot of a data sheet&#10;&#10;Description automatically generated">
            <a:extLst>
              <a:ext uri="{FF2B5EF4-FFF2-40B4-BE49-F238E27FC236}">
                <a16:creationId xmlns:a16="http://schemas.microsoft.com/office/drawing/2014/main" id="{9B1E0FB4-29C7-04F8-9F90-FE884453A789}"/>
              </a:ext>
            </a:extLst>
          </p:cNvPr>
          <p:cNvPicPr>
            <a:picLocks noChangeAspect="1"/>
          </p:cNvPicPr>
          <p:nvPr/>
        </p:nvPicPr>
        <p:blipFill rotWithShape="1">
          <a:blip r:embed="rId2"/>
          <a:srcRect l="-318" r="159" b="-3442"/>
          <a:stretch/>
        </p:blipFill>
        <p:spPr>
          <a:xfrm>
            <a:off x="229240" y="4247750"/>
            <a:ext cx="11434051" cy="2217467"/>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1AA0A451-B66B-53EE-DD3E-8DF9CF2F7B36}"/>
              </a:ext>
            </a:extLst>
          </p:cNvPr>
          <p:cNvSpPr/>
          <p:nvPr/>
        </p:nvSpPr>
        <p:spPr>
          <a:xfrm>
            <a:off x="3047999" y="3703543"/>
            <a:ext cx="4829735" cy="403411"/>
          </a:xfrm>
          <a:prstGeom prst="rect">
            <a:avLst/>
          </a:prstGeom>
          <a:solidFill>
            <a:schemeClr val="tx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ea typeface="+mn-lt"/>
                <a:cs typeface="+mn-lt"/>
              </a:rPr>
              <a:t>Threats probability calculation </a:t>
            </a:r>
            <a:endParaRPr lang="en-US" sz="2400" b="1">
              <a:solidFill>
                <a:srgbClr val="FFFFFF"/>
              </a:solidFill>
              <a:cs typeface="Calibri"/>
            </a:endParaRPr>
          </a:p>
        </p:txBody>
      </p:sp>
    </p:spTree>
    <p:extLst>
      <p:ext uri="{BB962C8B-B14F-4D97-AF65-F5344CB8AC3E}">
        <p14:creationId xmlns:p14="http://schemas.microsoft.com/office/powerpoint/2010/main" val="3381109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F4725F-5B14-9BB4-2115-4C19031C30F7}"/>
              </a:ext>
            </a:extLst>
          </p:cNvPr>
          <p:cNvSpPr>
            <a:spLocks noGrp="1"/>
          </p:cNvSpPr>
          <p:nvPr>
            <p:ph type="body" sz="quarter" idx="13"/>
          </p:nvPr>
        </p:nvSpPr>
        <p:spPr/>
        <p:txBody>
          <a:bodyPr/>
          <a:lstStyle/>
          <a:p>
            <a:r>
              <a:rPr lang="en-US" dirty="0">
                <a:ea typeface="ＭＳ Ｐゴシック"/>
              </a:rPr>
              <a:t>Risk analysis-threat</a:t>
            </a:r>
            <a:endParaRPr lang="en-US" dirty="0"/>
          </a:p>
        </p:txBody>
      </p:sp>
      <p:sp>
        <p:nvSpPr>
          <p:cNvPr id="3" name="Text Placeholder 2">
            <a:extLst>
              <a:ext uri="{FF2B5EF4-FFF2-40B4-BE49-F238E27FC236}">
                <a16:creationId xmlns:a16="http://schemas.microsoft.com/office/drawing/2014/main" id="{7D373D5B-9E2C-8CA3-2C32-73F0D3C4F0E4}"/>
              </a:ext>
            </a:extLst>
          </p:cNvPr>
          <p:cNvSpPr>
            <a:spLocks noGrp="1"/>
          </p:cNvSpPr>
          <p:nvPr>
            <p:ph type="body" sz="quarter" idx="14"/>
          </p:nvPr>
        </p:nvSpPr>
        <p:spPr/>
        <p:txBody>
          <a:bodyPr/>
          <a:lstStyle/>
          <a:p>
            <a:endParaRPr lang="en-US"/>
          </a:p>
        </p:txBody>
      </p:sp>
      <p:pic>
        <p:nvPicPr>
          <p:cNvPr id="4" name="Picture 3">
            <a:extLst>
              <a:ext uri="{FF2B5EF4-FFF2-40B4-BE49-F238E27FC236}">
                <a16:creationId xmlns:a16="http://schemas.microsoft.com/office/drawing/2014/main" id="{E6304494-3436-3786-9543-A18D51A8A673}"/>
              </a:ext>
            </a:extLst>
          </p:cNvPr>
          <p:cNvPicPr>
            <a:picLocks noChangeAspect="1"/>
          </p:cNvPicPr>
          <p:nvPr/>
        </p:nvPicPr>
        <p:blipFill>
          <a:blip r:embed="rId2"/>
          <a:stretch>
            <a:fillRect/>
          </a:stretch>
        </p:blipFill>
        <p:spPr>
          <a:xfrm>
            <a:off x="499462" y="1154043"/>
            <a:ext cx="10578353" cy="2616098"/>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998E368D-CA37-BE04-6309-6EBC887D3062}"/>
              </a:ext>
            </a:extLst>
          </p:cNvPr>
          <p:cNvSpPr txBox="1"/>
          <p:nvPr/>
        </p:nvSpPr>
        <p:spPr>
          <a:xfrm>
            <a:off x="499462" y="3906050"/>
            <a:ext cx="10219763"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ea typeface="Calibri"/>
                <a:cs typeface="Calibri"/>
              </a:rPr>
              <a:t>Threat Score(sector) = </a:t>
            </a:r>
            <a:r>
              <a:rPr lang="en-US" sz="1500" dirty="0">
                <a:solidFill>
                  <a:schemeClr val="tx1"/>
                </a:solidFill>
                <a:ea typeface="+mn-lt"/>
                <a:cs typeface="+mn-lt"/>
              </a:rPr>
              <a:t>1− </a:t>
            </a:r>
            <a:r>
              <a:rPr lang="en-US" sz="1500" baseline="-25000" dirty="0" err="1">
                <a:solidFill>
                  <a:schemeClr val="tx1"/>
                </a:solidFill>
                <a:ea typeface="+mn-lt"/>
                <a:cs typeface="+mn-lt"/>
              </a:rPr>
              <a:t>i</a:t>
            </a:r>
            <a:r>
              <a:rPr lang="en-US" sz="1500" baseline="-25000" dirty="0">
                <a:solidFill>
                  <a:schemeClr val="tx1"/>
                </a:solidFill>
                <a:ea typeface="+mn-lt"/>
                <a:cs typeface="+mn-lt"/>
              </a:rPr>
              <a:t>=1</a:t>
            </a:r>
            <a:r>
              <a:rPr lang="en-US" sz="1500" dirty="0">
                <a:solidFill>
                  <a:schemeClr val="tx1"/>
                </a:solidFill>
                <a:ea typeface="+mn-lt"/>
                <a:cs typeface="+mn-lt"/>
              </a:rPr>
              <a:t>∏</a:t>
            </a:r>
            <a:r>
              <a:rPr lang="en-US" sz="1500" baseline="30000" dirty="0">
                <a:solidFill>
                  <a:schemeClr val="tx1"/>
                </a:solidFill>
                <a:ea typeface="+mn-lt"/>
                <a:cs typeface="+mn-lt"/>
              </a:rPr>
              <a:t>n</a:t>
            </a:r>
            <a:r>
              <a:rPr lang="en-US" sz="600" baseline="30000" dirty="0">
                <a:solidFill>
                  <a:schemeClr val="tx1"/>
                </a:solidFill>
                <a:ea typeface="+mn-lt"/>
                <a:cs typeface="+mn-lt"/>
              </a:rPr>
              <a:t> </a:t>
            </a:r>
            <a:r>
              <a:rPr lang="en-US" sz="1500" dirty="0">
                <a:solidFill>
                  <a:schemeClr val="tx1"/>
                </a:solidFill>
                <a:ea typeface="+mn-lt"/>
                <a:cs typeface="+mn-lt"/>
              </a:rPr>
              <a:t>(1−</a:t>
            </a:r>
            <a:r>
              <a:rPr lang="en-US" sz="1500" i="1" dirty="0">
                <a:solidFill>
                  <a:schemeClr val="tx1"/>
                </a:solidFill>
                <a:ea typeface="+mn-lt"/>
                <a:cs typeface="+mn-lt"/>
              </a:rPr>
              <a:t>P</a:t>
            </a:r>
            <a:r>
              <a:rPr lang="en-US" sz="1500" dirty="0">
                <a:solidFill>
                  <a:schemeClr val="tx1"/>
                </a:solidFill>
                <a:ea typeface="+mn-lt"/>
                <a:cs typeface="+mn-lt"/>
              </a:rPr>
              <a:t>(Event </a:t>
            </a:r>
            <a:r>
              <a:rPr lang="en-US" sz="1500" i="1" dirty="0" err="1">
                <a:solidFill>
                  <a:schemeClr val="tx1"/>
                </a:solidFill>
                <a:ea typeface="+mn-lt"/>
                <a:cs typeface="+mn-lt"/>
              </a:rPr>
              <a:t>i</a:t>
            </a:r>
            <a:r>
              <a:rPr lang="en-US" sz="1500" dirty="0">
                <a:solidFill>
                  <a:schemeClr val="tx1"/>
                </a:solidFill>
                <a:ea typeface="+mn-lt"/>
                <a:cs typeface="+mn-lt"/>
              </a:rPr>
              <a:t>)</a:t>
            </a:r>
            <a:endParaRPr lang="en-US" dirty="0">
              <a:solidFill>
                <a:schemeClr val="tx1"/>
              </a:solidFill>
              <a:ea typeface="Calibri"/>
              <a:cs typeface="Calibri"/>
            </a:endParaRPr>
          </a:p>
        </p:txBody>
      </p:sp>
      <p:sp>
        <p:nvSpPr>
          <p:cNvPr id="6" name="TextBox 5">
            <a:extLst>
              <a:ext uri="{FF2B5EF4-FFF2-40B4-BE49-F238E27FC236}">
                <a16:creationId xmlns:a16="http://schemas.microsoft.com/office/drawing/2014/main" id="{DC09A0C4-8A4F-DAD0-0CD1-607DF874DC6C}"/>
              </a:ext>
            </a:extLst>
          </p:cNvPr>
          <p:cNvSpPr txBox="1"/>
          <p:nvPr/>
        </p:nvSpPr>
        <p:spPr>
          <a:xfrm>
            <a:off x="499461" y="4469546"/>
            <a:ext cx="10219764" cy="369332"/>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rgbClr val="116020"/>
                </a:solidFill>
                <a:ea typeface="Calibri"/>
                <a:cs typeface="Calibri"/>
              </a:rPr>
              <a:t>For each sector , we calculated threat scores and rounded it up to 4 digits.</a:t>
            </a:r>
          </a:p>
        </p:txBody>
      </p:sp>
      <p:sp>
        <p:nvSpPr>
          <p:cNvPr id="7" name="TextBox 6">
            <a:extLst>
              <a:ext uri="{FF2B5EF4-FFF2-40B4-BE49-F238E27FC236}">
                <a16:creationId xmlns:a16="http://schemas.microsoft.com/office/drawing/2014/main" id="{8EED3C53-7813-19C6-1156-CC7A47B4CEAA}"/>
              </a:ext>
            </a:extLst>
          </p:cNvPr>
          <p:cNvSpPr txBox="1"/>
          <p:nvPr/>
        </p:nvSpPr>
        <p:spPr>
          <a:xfrm>
            <a:off x="499461" y="5045848"/>
            <a:ext cx="10232569"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dirty="0">
                <a:solidFill>
                  <a:schemeClr val="tx1"/>
                </a:solidFill>
                <a:ea typeface="+mn-lt"/>
                <a:cs typeface="+mn-lt"/>
              </a:rPr>
              <a:t>    If we examine the threat scores by sector, Public and Healthcare emerge as the most concerning sectors.</a:t>
            </a:r>
            <a:endParaRPr lang="en-US" dirty="0">
              <a:solidFill>
                <a:schemeClr val="tx1"/>
              </a:solidFill>
            </a:endParaRPr>
          </a:p>
        </p:txBody>
      </p:sp>
    </p:spTree>
    <p:extLst>
      <p:ext uri="{BB962C8B-B14F-4D97-AF65-F5344CB8AC3E}">
        <p14:creationId xmlns:p14="http://schemas.microsoft.com/office/powerpoint/2010/main" val="635180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E8538C-2066-6472-155E-DBCA935842DA}"/>
              </a:ext>
            </a:extLst>
          </p:cNvPr>
          <p:cNvSpPr>
            <a:spLocks noGrp="1"/>
          </p:cNvSpPr>
          <p:nvPr>
            <p:ph type="body" sz="quarter" idx="13"/>
          </p:nvPr>
        </p:nvSpPr>
        <p:spPr/>
        <p:txBody>
          <a:bodyPr/>
          <a:lstStyle/>
          <a:p>
            <a:r>
              <a:rPr lang="en-US" dirty="0">
                <a:ea typeface="+mn-lt"/>
                <a:cs typeface="+mn-lt"/>
              </a:rPr>
              <a:t>Analysis of threats across different sectors</a:t>
            </a:r>
            <a:endParaRPr lang="en-US" dirty="0"/>
          </a:p>
        </p:txBody>
      </p:sp>
      <p:sp>
        <p:nvSpPr>
          <p:cNvPr id="11" name="TextBox 5">
            <a:extLst>
              <a:ext uri="{FF2B5EF4-FFF2-40B4-BE49-F238E27FC236}">
                <a16:creationId xmlns:a16="http://schemas.microsoft.com/office/drawing/2014/main" id="{C3AB3FE2-640F-38A6-E9C7-AB578608C762}"/>
              </a:ext>
            </a:extLst>
          </p:cNvPr>
          <p:cNvSpPr txBox="1"/>
          <p:nvPr/>
        </p:nvSpPr>
        <p:spPr>
          <a:xfrm>
            <a:off x="6855196" y="1494466"/>
            <a:ext cx="4318000" cy="433965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457200" rtl="0" eaLnBrk="1" latinLnBrk="0" hangingPunct="1">
              <a:defRPr kern="1200">
                <a:solidFill>
                  <a:schemeClr val="dk1"/>
                </a:solidFill>
                <a:latin typeface="+mn-lt"/>
                <a:ea typeface="+mn-ea"/>
                <a:cs typeface="+mn-cs"/>
              </a:defRPr>
            </a:lvl6pPr>
            <a:lvl7pPr marL="2743200" algn="l" defTabSz="457200" rtl="0" eaLnBrk="1" latinLnBrk="0" hangingPunct="1">
              <a:defRPr kern="1200">
                <a:solidFill>
                  <a:schemeClr val="dk1"/>
                </a:solidFill>
                <a:latin typeface="+mn-lt"/>
                <a:ea typeface="+mn-ea"/>
                <a:cs typeface="+mn-cs"/>
              </a:defRPr>
            </a:lvl7pPr>
            <a:lvl8pPr marL="3200400" algn="l" defTabSz="457200" rtl="0" eaLnBrk="1" latinLnBrk="0" hangingPunct="1">
              <a:defRPr kern="1200">
                <a:solidFill>
                  <a:schemeClr val="dk1"/>
                </a:solidFill>
                <a:latin typeface="+mn-lt"/>
                <a:ea typeface="+mn-ea"/>
                <a:cs typeface="+mn-cs"/>
              </a:defRPr>
            </a:lvl8pPr>
            <a:lvl9pPr marL="3657600" algn="l" defTabSz="457200" rtl="0" eaLnBrk="1" latinLnBrk="0" hangingPunct="1">
              <a:defRPr kern="1200">
                <a:solidFill>
                  <a:schemeClr val="dk1"/>
                </a:solidFill>
                <a:latin typeface="+mn-lt"/>
                <a:ea typeface="+mn-ea"/>
                <a:cs typeface="+mn-cs"/>
              </a:defRPr>
            </a:lvl9pPr>
          </a:lstStyle>
          <a:p>
            <a:pPr algn="l"/>
            <a:endParaRPr lang="en-US" sz="2200" b="1" dirty="0">
              <a:cs typeface="Calibri"/>
            </a:endParaRPr>
          </a:p>
          <a:p>
            <a:pPr marL="285750" indent="-285750">
              <a:buFont typeface="Wingdings"/>
              <a:buChar char="Ø"/>
            </a:pPr>
            <a:r>
              <a:rPr lang="en-US" sz="2200" dirty="0">
                <a:solidFill>
                  <a:schemeClr val="tx1"/>
                </a:solidFill>
                <a:latin typeface="Calibri"/>
                <a:ea typeface="+mn-lt"/>
                <a:cs typeface="+mn-lt"/>
              </a:rPr>
              <a:t>This heatmap provides a visual representation of the relative frequency of different types of threats faced by various sectors due to large language models (LLMs). </a:t>
            </a:r>
          </a:p>
          <a:p>
            <a:endParaRPr lang="en-US" sz="2200" dirty="0">
              <a:solidFill>
                <a:schemeClr val="tx1"/>
              </a:solidFill>
              <a:latin typeface="Calibri"/>
              <a:ea typeface="+mn-lt"/>
              <a:cs typeface="+mn-lt"/>
            </a:endParaRPr>
          </a:p>
          <a:p>
            <a:pPr marL="285750" indent="-285750">
              <a:buFont typeface="Wingdings"/>
              <a:buChar char="Ø"/>
            </a:pPr>
            <a:r>
              <a:rPr lang="en-US" sz="2200" dirty="0">
                <a:solidFill>
                  <a:schemeClr val="tx1"/>
                </a:solidFill>
                <a:latin typeface="Calibri"/>
                <a:ea typeface="+mn-lt"/>
                <a:cs typeface="+mn-lt"/>
              </a:rPr>
              <a:t>The color gradient reflects the normalized count of each threat type, with darker shades indicating higher frequency.</a:t>
            </a:r>
          </a:p>
          <a:p>
            <a:endParaRPr lang="en-US" sz="1200">
              <a:solidFill>
                <a:schemeClr val="tx1"/>
              </a:solidFill>
              <a:cs typeface="Calibri"/>
            </a:endParaRPr>
          </a:p>
        </p:txBody>
      </p:sp>
      <p:cxnSp>
        <p:nvCxnSpPr>
          <p:cNvPr id="12" name="Straight Arrow Connector 11">
            <a:extLst>
              <a:ext uri="{FF2B5EF4-FFF2-40B4-BE49-F238E27FC236}">
                <a16:creationId xmlns:a16="http://schemas.microsoft.com/office/drawing/2014/main" id="{E81996A1-E7E0-0284-084C-D821804E90CE}"/>
              </a:ext>
            </a:extLst>
          </p:cNvPr>
          <p:cNvCxnSpPr/>
          <p:nvPr/>
        </p:nvCxnSpPr>
        <p:spPr>
          <a:xfrm>
            <a:off x="1830159" y="5170848"/>
            <a:ext cx="18143" cy="666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6DE25C1-1116-9A03-2C86-6FD74FB5DEEB}"/>
              </a:ext>
            </a:extLst>
          </p:cNvPr>
          <p:cNvCxnSpPr/>
          <p:nvPr/>
        </p:nvCxnSpPr>
        <p:spPr>
          <a:xfrm>
            <a:off x="2991303" y="5295446"/>
            <a:ext cx="18142" cy="272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1ADA3A2-D12A-EF3E-EBDE-D884F9DFD67A}"/>
              </a:ext>
            </a:extLst>
          </p:cNvPr>
          <p:cNvCxnSpPr/>
          <p:nvPr/>
        </p:nvCxnSpPr>
        <p:spPr>
          <a:xfrm flipH="1">
            <a:off x="3880303" y="5242887"/>
            <a:ext cx="9072" cy="38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902D9DE-BDD1-5F88-9153-00535942CFE6}"/>
              </a:ext>
            </a:extLst>
          </p:cNvPr>
          <p:cNvCxnSpPr/>
          <p:nvPr/>
        </p:nvCxnSpPr>
        <p:spPr>
          <a:xfrm>
            <a:off x="4642303" y="5222608"/>
            <a:ext cx="0" cy="439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812C54D-DEE7-E02C-CBFF-2B16B757CC33}"/>
              </a:ext>
            </a:extLst>
          </p:cNvPr>
          <p:cNvCxnSpPr/>
          <p:nvPr/>
        </p:nvCxnSpPr>
        <p:spPr>
          <a:xfrm>
            <a:off x="5458732" y="5207934"/>
            <a:ext cx="18142" cy="478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A chart with different colored squares&#10;&#10;Description automatically generated">
            <a:extLst>
              <a:ext uri="{FF2B5EF4-FFF2-40B4-BE49-F238E27FC236}">
                <a16:creationId xmlns:a16="http://schemas.microsoft.com/office/drawing/2014/main" id="{3678820F-3228-36DD-8A40-1AB198672B93}"/>
              </a:ext>
            </a:extLst>
          </p:cNvPr>
          <p:cNvPicPr>
            <a:picLocks noChangeAspect="1"/>
          </p:cNvPicPr>
          <p:nvPr/>
        </p:nvPicPr>
        <p:blipFill rotWithShape="1">
          <a:blip r:embed="rId2"/>
          <a:srcRect l="-288" t="41" r="376" b="-41"/>
          <a:stretch/>
        </p:blipFill>
        <p:spPr>
          <a:xfrm>
            <a:off x="546567" y="853142"/>
            <a:ext cx="6139517" cy="5575964"/>
          </a:xfrm>
          <a:prstGeom prst="rect">
            <a:avLst/>
          </a:prstGeom>
          <a:solidFill>
            <a:srgbClr val="FFFFFF">
              <a:shade val="85000"/>
            </a:srgbClr>
          </a:solidFill>
          <a:ln w="127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78544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F32130-3788-4233-9FBE-B6225D54E662}"/>
              </a:ext>
            </a:extLst>
          </p:cNvPr>
          <p:cNvSpPr>
            <a:spLocks noGrp="1"/>
          </p:cNvSpPr>
          <p:nvPr>
            <p:ph type="body" sz="quarter" idx="13"/>
          </p:nvPr>
        </p:nvSpPr>
        <p:spPr/>
        <p:txBody>
          <a:bodyPr/>
          <a:lstStyle/>
          <a:p>
            <a:r>
              <a:rPr lang="en-US" dirty="0"/>
              <a:t>team Patriots</a:t>
            </a:r>
          </a:p>
          <a:p>
            <a:endParaRPr lang="en-US" dirty="0"/>
          </a:p>
        </p:txBody>
      </p:sp>
      <p:graphicFrame>
        <p:nvGraphicFramePr>
          <p:cNvPr id="4" name="Diagram 3">
            <a:extLst>
              <a:ext uri="{FF2B5EF4-FFF2-40B4-BE49-F238E27FC236}">
                <a16:creationId xmlns:a16="http://schemas.microsoft.com/office/drawing/2014/main" id="{144A252E-DAE9-41FE-8421-DB22E3BAF0E9}"/>
              </a:ext>
            </a:extLst>
          </p:cNvPr>
          <p:cNvGraphicFramePr/>
          <p:nvPr>
            <p:extLst>
              <p:ext uri="{D42A27DB-BD31-4B8C-83A1-F6EECF244321}">
                <p14:modId xmlns:p14="http://schemas.microsoft.com/office/powerpoint/2010/main" val="1126700444"/>
              </p:ext>
            </p:extLst>
          </p:nvPr>
        </p:nvGraphicFramePr>
        <p:xfrm>
          <a:off x="1740090" y="841242"/>
          <a:ext cx="8110092" cy="55516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4722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9DBEAD-D07E-1DB6-8A5D-0498B22C2FC7}"/>
              </a:ext>
            </a:extLst>
          </p:cNvPr>
          <p:cNvSpPr>
            <a:spLocks noGrp="1"/>
          </p:cNvSpPr>
          <p:nvPr>
            <p:ph type="body" sz="quarter" idx="13"/>
          </p:nvPr>
        </p:nvSpPr>
        <p:spPr/>
        <p:txBody>
          <a:bodyPr/>
          <a:lstStyle/>
          <a:p>
            <a:r>
              <a:rPr lang="en-US" dirty="0">
                <a:ea typeface="ＭＳ Ｐゴシック"/>
              </a:rPr>
              <a:t>Risk analysis-Consequence </a:t>
            </a:r>
            <a:endParaRPr lang="en-US" dirty="0"/>
          </a:p>
        </p:txBody>
      </p:sp>
      <p:sp>
        <p:nvSpPr>
          <p:cNvPr id="3" name="Text Placeholder 2">
            <a:extLst>
              <a:ext uri="{FF2B5EF4-FFF2-40B4-BE49-F238E27FC236}">
                <a16:creationId xmlns:a16="http://schemas.microsoft.com/office/drawing/2014/main" id="{66F8906A-DD56-BB1C-FB74-38E79A94BBBE}"/>
              </a:ext>
            </a:extLst>
          </p:cNvPr>
          <p:cNvSpPr>
            <a:spLocks noGrp="1"/>
          </p:cNvSpPr>
          <p:nvPr>
            <p:ph type="body" sz="quarter" idx="14"/>
          </p:nvPr>
        </p:nvSpPr>
        <p:spPr>
          <a:xfrm>
            <a:off x="402847" y="764242"/>
            <a:ext cx="10773153" cy="5331758"/>
          </a:xfrm>
        </p:spPr>
        <p:txBody>
          <a:bodyPr/>
          <a:lstStyle/>
          <a:p>
            <a:r>
              <a:rPr lang="en-US" sz="2400" b="1" dirty="0">
                <a:solidFill>
                  <a:schemeClr val="bg1"/>
                </a:solidFill>
                <a:highlight>
                  <a:srgbClr val="008000"/>
                </a:highlight>
                <a:ea typeface="ＭＳ Ｐゴシック"/>
              </a:rPr>
              <a:t>Consequence part of Risk Analysis:</a:t>
            </a:r>
            <a:endParaRPr lang="en-US" sz="2400" b="1">
              <a:solidFill>
                <a:schemeClr val="bg1"/>
              </a:solidFill>
              <a:highlight>
                <a:srgbClr val="008000"/>
              </a:highlight>
            </a:endParaRPr>
          </a:p>
        </p:txBody>
      </p:sp>
      <p:sp>
        <p:nvSpPr>
          <p:cNvPr id="5" name="TextBox 4">
            <a:extLst>
              <a:ext uri="{FF2B5EF4-FFF2-40B4-BE49-F238E27FC236}">
                <a16:creationId xmlns:a16="http://schemas.microsoft.com/office/drawing/2014/main" id="{6E0C4FC6-89CC-3ADB-9A4C-26DA419CCAC3}"/>
              </a:ext>
            </a:extLst>
          </p:cNvPr>
          <p:cNvSpPr txBox="1"/>
          <p:nvPr/>
        </p:nvSpPr>
        <p:spPr>
          <a:xfrm>
            <a:off x="460509" y="1376191"/>
            <a:ext cx="10552203" cy="2246769"/>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2000" b="1" dirty="0">
                <a:solidFill>
                  <a:schemeClr val="tx1"/>
                </a:solidFill>
                <a:latin typeface="Times New Roman"/>
                <a:cs typeface="Times New Roman"/>
              </a:rPr>
              <a:t>Confidentiality</a:t>
            </a:r>
            <a:r>
              <a:rPr lang="en-US" sz="2000" dirty="0">
                <a:solidFill>
                  <a:schemeClr val="tx1"/>
                </a:solidFill>
                <a:latin typeface="Times New Roman"/>
                <a:cs typeface="Times New Roman"/>
              </a:rPr>
              <a:t> – The limiting of access, use and/or control of information to only authorized users. Examples of a breach in confidentiality include data theft, and data disclosure.</a:t>
            </a:r>
            <a:endParaRPr lang="en-US" sz="2000">
              <a:solidFill>
                <a:schemeClr val="tx1"/>
              </a:solidFill>
              <a:cs typeface="Calibri"/>
            </a:endParaRPr>
          </a:p>
          <a:p>
            <a:pPr marL="285750" indent="-285750">
              <a:buFont typeface="Wingdings"/>
              <a:buChar char="Ø"/>
            </a:pPr>
            <a:r>
              <a:rPr lang="en-US" sz="2000" b="1" dirty="0">
                <a:solidFill>
                  <a:schemeClr val="tx1"/>
                </a:solidFill>
                <a:latin typeface="Times New Roman"/>
                <a:cs typeface="Times New Roman"/>
              </a:rPr>
              <a:t>Integrity</a:t>
            </a:r>
            <a:r>
              <a:rPr lang="en-US" sz="2000" dirty="0">
                <a:solidFill>
                  <a:schemeClr val="tx1"/>
                </a:solidFill>
                <a:latin typeface="Times New Roman"/>
                <a:cs typeface="Times New Roman"/>
              </a:rPr>
              <a:t> – The trustworthiness and veracity of data. Examples of a breach in integrity include the modification of data files or very limited control over files, or data processes (e.g. control of a specific industrial control system).</a:t>
            </a:r>
            <a:endParaRPr lang="en-US" sz="2000">
              <a:solidFill>
                <a:schemeClr val="tx1"/>
              </a:solidFill>
              <a:cs typeface="Calibri"/>
            </a:endParaRPr>
          </a:p>
          <a:p>
            <a:pPr marL="285750" indent="-285750">
              <a:buFont typeface="Wingdings"/>
              <a:buChar char="Ø"/>
            </a:pPr>
            <a:r>
              <a:rPr lang="en-US" sz="2000" b="1" dirty="0">
                <a:solidFill>
                  <a:schemeClr val="tx1"/>
                </a:solidFill>
                <a:latin typeface="Times New Roman"/>
                <a:cs typeface="Times New Roman"/>
              </a:rPr>
              <a:t>Availability</a:t>
            </a:r>
            <a:r>
              <a:rPr lang="en-US" sz="2000" dirty="0">
                <a:solidFill>
                  <a:schemeClr val="tx1"/>
                </a:solidFill>
                <a:latin typeface="Times New Roman"/>
                <a:cs typeface="Times New Roman"/>
              </a:rPr>
              <a:t> – Accessibility of data and/or data services. Examples of a breach of availability include distributed denial of service attacks, system encryption, and system hijacking.</a:t>
            </a:r>
            <a:endParaRPr lang="en-US" sz="2000" dirty="0">
              <a:solidFill>
                <a:schemeClr val="tx1"/>
              </a:solidFill>
              <a:cs typeface="Calibri"/>
            </a:endParaRPr>
          </a:p>
        </p:txBody>
      </p:sp>
      <p:pic>
        <p:nvPicPr>
          <p:cNvPr id="6" name="Picture 5" descr="A screenshot of a data table&#10;&#10;Description automatically generated">
            <a:extLst>
              <a:ext uri="{FF2B5EF4-FFF2-40B4-BE49-F238E27FC236}">
                <a16:creationId xmlns:a16="http://schemas.microsoft.com/office/drawing/2014/main" id="{FFBEDEB8-E30C-C3FC-85E8-32064BF146B8}"/>
              </a:ext>
            </a:extLst>
          </p:cNvPr>
          <p:cNvPicPr>
            <a:picLocks noChangeAspect="1"/>
          </p:cNvPicPr>
          <p:nvPr/>
        </p:nvPicPr>
        <p:blipFill>
          <a:blip r:embed="rId2"/>
          <a:stretch>
            <a:fillRect/>
          </a:stretch>
        </p:blipFill>
        <p:spPr>
          <a:xfrm>
            <a:off x="461042" y="3860587"/>
            <a:ext cx="10911326" cy="22360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4820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1A1A1F-3766-01D4-3B59-D32A6ED8C972}"/>
              </a:ext>
            </a:extLst>
          </p:cNvPr>
          <p:cNvSpPr>
            <a:spLocks noGrp="1"/>
          </p:cNvSpPr>
          <p:nvPr>
            <p:ph type="body" sz="quarter" idx="13"/>
          </p:nvPr>
        </p:nvSpPr>
        <p:spPr/>
        <p:txBody>
          <a:bodyPr/>
          <a:lstStyle/>
          <a:p>
            <a:pPr>
              <a:buNone/>
            </a:pPr>
            <a:r>
              <a:rPr lang="en-IN" dirty="0"/>
              <a:t>Vulnerability - Markov Chain analysis</a:t>
            </a:r>
          </a:p>
        </p:txBody>
      </p:sp>
      <p:sp>
        <p:nvSpPr>
          <p:cNvPr id="9" name="Callout: Down Arrow 8">
            <a:extLst>
              <a:ext uri="{FF2B5EF4-FFF2-40B4-BE49-F238E27FC236}">
                <a16:creationId xmlns:a16="http://schemas.microsoft.com/office/drawing/2014/main" id="{E551E963-5D24-ABFB-809A-1E8048219A49}"/>
              </a:ext>
            </a:extLst>
          </p:cNvPr>
          <p:cNvSpPr/>
          <p:nvPr/>
        </p:nvSpPr>
        <p:spPr>
          <a:xfrm>
            <a:off x="826630" y="698454"/>
            <a:ext cx="3112011" cy="1023917"/>
          </a:xfrm>
          <a:prstGeom prst="downArrowCallout">
            <a:avLst>
              <a:gd name="adj1" fmla="val 17060"/>
              <a:gd name="adj2" fmla="val 25000"/>
              <a:gd name="adj3" fmla="val 25000"/>
              <a:gd name="adj4" fmla="val 64977"/>
            </a:avLst>
          </a:prstGeom>
          <a:solidFill>
            <a:schemeClr val="tx1"/>
          </a:solidFill>
          <a:ln w="12700">
            <a:solidFill>
              <a:srgbClr val="0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sz="2400" b="1" dirty="0">
                <a:solidFill>
                  <a:schemeClr val="bg2">
                    <a:lumMod val="10000"/>
                  </a:schemeClr>
                </a:solidFill>
              </a:rPr>
              <a:t>Markov Chain </a:t>
            </a:r>
          </a:p>
        </p:txBody>
      </p:sp>
      <p:sp>
        <p:nvSpPr>
          <p:cNvPr id="11" name="Callout: Down Arrow 10">
            <a:extLst>
              <a:ext uri="{FF2B5EF4-FFF2-40B4-BE49-F238E27FC236}">
                <a16:creationId xmlns:a16="http://schemas.microsoft.com/office/drawing/2014/main" id="{2FF94F9A-14D9-F917-2984-D4C3F8640A78}"/>
              </a:ext>
            </a:extLst>
          </p:cNvPr>
          <p:cNvSpPr/>
          <p:nvPr/>
        </p:nvSpPr>
        <p:spPr>
          <a:xfrm>
            <a:off x="331626" y="1802956"/>
            <a:ext cx="4102016" cy="1532090"/>
          </a:xfrm>
          <a:prstGeom prst="downArrowCallout">
            <a:avLst/>
          </a:prstGeom>
          <a:solidFill>
            <a:srgbClr val="00B050"/>
          </a:solidFill>
          <a:ln w="38100">
            <a:solidFill>
              <a:srgbClr val="1E5929"/>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Wingdings" panose="05000000000000000000" pitchFamily="2" charset="2"/>
              <a:buChar char="Ø"/>
            </a:pPr>
            <a:r>
              <a:rPr lang="en-US" sz="1600" b="1" dirty="0">
                <a:solidFill>
                  <a:schemeClr val="bg2">
                    <a:lumMod val="10000"/>
                  </a:schemeClr>
                </a:solidFill>
              </a:rPr>
              <a:t>A sequence of possible events in which the probability of each event depends only on the state attained in the previous event.</a:t>
            </a:r>
            <a:endParaRPr lang="en-IN" sz="1600" b="1">
              <a:solidFill>
                <a:schemeClr val="bg2">
                  <a:lumMod val="10000"/>
                </a:schemeClr>
              </a:solidFill>
              <a:ea typeface="Calibri"/>
              <a:cs typeface="Calibri"/>
            </a:endParaRPr>
          </a:p>
        </p:txBody>
      </p:sp>
      <p:sp>
        <p:nvSpPr>
          <p:cNvPr id="12" name="Callout: Down Arrow 11">
            <a:extLst>
              <a:ext uri="{FF2B5EF4-FFF2-40B4-BE49-F238E27FC236}">
                <a16:creationId xmlns:a16="http://schemas.microsoft.com/office/drawing/2014/main" id="{CBAB02DB-FBF5-63DD-5A8C-926BCA642512}"/>
              </a:ext>
            </a:extLst>
          </p:cNvPr>
          <p:cNvSpPr/>
          <p:nvPr/>
        </p:nvSpPr>
        <p:spPr>
          <a:xfrm>
            <a:off x="825633" y="3430005"/>
            <a:ext cx="3119605" cy="877014"/>
          </a:xfrm>
          <a:prstGeom prst="downArrowCallout">
            <a:avLst/>
          </a:prstGeom>
          <a:solidFill>
            <a:schemeClr val="tx1">
              <a:lumMod val="60000"/>
              <a:lumOff val="40000"/>
            </a:schemeClr>
          </a:solidFill>
          <a:ln w="38100">
            <a:solidFill>
              <a:srgbClr val="1E5929"/>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Wingdings" panose="05000000000000000000" pitchFamily="2" charset="2"/>
              <a:buChar char="Ø"/>
            </a:pPr>
            <a:r>
              <a:rPr lang="en-US" sz="1600" b="1" i="0" dirty="0">
                <a:solidFill>
                  <a:schemeClr val="bg2">
                    <a:lumMod val="10000"/>
                  </a:schemeClr>
                </a:solidFill>
                <a:effectLst/>
              </a:rPr>
              <a:t>Markov chains can be described as memoryless.</a:t>
            </a:r>
            <a:endParaRPr lang="en-IN" sz="1600" b="1" dirty="0">
              <a:solidFill>
                <a:schemeClr val="bg2">
                  <a:lumMod val="10000"/>
                </a:schemeClr>
              </a:solidFill>
              <a:ea typeface="Calibri"/>
              <a:cs typeface="Calibri"/>
            </a:endParaRPr>
          </a:p>
        </p:txBody>
      </p:sp>
      <p:sp>
        <p:nvSpPr>
          <p:cNvPr id="15" name="Callout: Down Arrow 14">
            <a:extLst>
              <a:ext uri="{FF2B5EF4-FFF2-40B4-BE49-F238E27FC236}">
                <a16:creationId xmlns:a16="http://schemas.microsoft.com/office/drawing/2014/main" id="{163637A0-16F6-B630-2A4D-54830D7BD3EE}"/>
              </a:ext>
            </a:extLst>
          </p:cNvPr>
          <p:cNvSpPr/>
          <p:nvPr/>
        </p:nvSpPr>
        <p:spPr>
          <a:xfrm>
            <a:off x="831367" y="4390774"/>
            <a:ext cx="3007286" cy="1067514"/>
          </a:xfrm>
          <a:prstGeom prst="downArrowCallout">
            <a:avLst/>
          </a:prstGeom>
          <a:solidFill>
            <a:schemeClr val="tx1">
              <a:lumMod val="40000"/>
              <a:lumOff val="60000"/>
            </a:schemeClr>
          </a:solidFill>
          <a:ln w="3810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gn="ctr">
              <a:buFont typeface="Wingdings" panose="05000000000000000000" pitchFamily="2" charset="2"/>
              <a:buChar char="Ø"/>
            </a:pPr>
            <a:r>
              <a:rPr lang="en-US" sz="1600" b="1" i="0" dirty="0">
                <a:solidFill>
                  <a:schemeClr val="bg2">
                    <a:lumMod val="10000"/>
                  </a:schemeClr>
                </a:solidFill>
                <a:effectLst/>
              </a:rPr>
              <a:t>Each transition is associated with a certain probability.</a:t>
            </a:r>
            <a:endParaRPr lang="en-IN" sz="1600" b="1" dirty="0">
              <a:solidFill>
                <a:schemeClr val="bg2">
                  <a:lumMod val="10000"/>
                </a:schemeClr>
              </a:solidFill>
              <a:ea typeface="Calibri"/>
              <a:cs typeface="Calibri"/>
            </a:endParaRPr>
          </a:p>
        </p:txBody>
      </p:sp>
      <p:sp>
        <p:nvSpPr>
          <p:cNvPr id="17" name="Rectangle 16">
            <a:extLst>
              <a:ext uri="{FF2B5EF4-FFF2-40B4-BE49-F238E27FC236}">
                <a16:creationId xmlns:a16="http://schemas.microsoft.com/office/drawing/2014/main" id="{A56571CA-A74D-328D-F72D-249D3C72DCD0}"/>
              </a:ext>
            </a:extLst>
          </p:cNvPr>
          <p:cNvSpPr/>
          <p:nvPr/>
        </p:nvSpPr>
        <p:spPr>
          <a:xfrm>
            <a:off x="786412" y="5532220"/>
            <a:ext cx="3102796" cy="770559"/>
          </a:xfrm>
          <a:prstGeom prst="rect">
            <a:avLst/>
          </a:prstGeom>
          <a:solidFill>
            <a:schemeClr val="tx1">
              <a:lumMod val="20000"/>
              <a:lumOff val="80000"/>
            </a:schemeClr>
          </a:solidFill>
          <a:ln w="38100">
            <a:solidFill>
              <a:srgbClr val="1E5929"/>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gn="ctr">
              <a:buFont typeface="Wingdings" panose="05000000000000000000" pitchFamily="2" charset="2"/>
              <a:buChar char="Ø"/>
            </a:pPr>
            <a:r>
              <a:rPr lang="en-US" sz="1600" b="1" dirty="0">
                <a:solidFill>
                  <a:schemeClr val="bg2">
                    <a:lumMod val="10000"/>
                  </a:schemeClr>
                </a:solidFill>
              </a:rPr>
              <a:t>The sum of all the transition probabilities of a state should be equal to 1.</a:t>
            </a:r>
            <a:endParaRPr lang="en-IN" sz="1600" b="1" dirty="0">
              <a:solidFill>
                <a:schemeClr val="bg2">
                  <a:lumMod val="10000"/>
                </a:schemeClr>
              </a:solidFill>
              <a:ea typeface="Calibri"/>
              <a:cs typeface="Calibri"/>
            </a:endParaRPr>
          </a:p>
        </p:txBody>
      </p:sp>
      <p:pic>
        <p:nvPicPr>
          <p:cNvPr id="21" name="Picture 20">
            <a:extLst>
              <a:ext uri="{FF2B5EF4-FFF2-40B4-BE49-F238E27FC236}">
                <a16:creationId xmlns:a16="http://schemas.microsoft.com/office/drawing/2014/main" id="{E26D628C-F81F-6797-B8FE-948AAE07E908}"/>
              </a:ext>
            </a:extLst>
          </p:cNvPr>
          <p:cNvPicPr>
            <a:picLocks noChangeAspect="1"/>
          </p:cNvPicPr>
          <p:nvPr/>
        </p:nvPicPr>
        <p:blipFill>
          <a:blip r:embed="rId2"/>
          <a:stretch>
            <a:fillRect/>
          </a:stretch>
        </p:blipFill>
        <p:spPr>
          <a:xfrm>
            <a:off x="5158029" y="1202618"/>
            <a:ext cx="6018689" cy="3306008"/>
          </a:xfrm>
          <a:prstGeom prst="rect">
            <a:avLst/>
          </a:prstGeom>
        </p:spPr>
      </p:pic>
      <p:sp>
        <p:nvSpPr>
          <p:cNvPr id="22" name="Rectangle 21">
            <a:extLst>
              <a:ext uri="{FF2B5EF4-FFF2-40B4-BE49-F238E27FC236}">
                <a16:creationId xmlns:a16="http://schemas.microsoft.com/office/drawing/2014/main" id="{19B47201-6903-8A0C-0C3A-984D1F8BAA3C}"/>
              </a:ext>
            </a:extLst>
          </p:cNvPr>
          <p:cNvSpPr/>
          <p:nvPr/>
        </p:nvSpPr>
        <p:spPr>
          <a:xfrm>
            <a:off x="5468473" y="697731"/>
            <a:ext cx="5211480" cy="484818"/>
          </a:xfrm>
          <a:prstGeom prst="rect">
            <a:avLst/>
          </a:prstGeom>
          <a:solidFill>
            <a:schemeClr val="tx1">
              <a:lumMod val="75000"/>
            </a:schemeClr>
          </a:solidFill>
          <a:ln w="38100">
            <a:solidFill>
              <a:srgbClr val="D8F799"/>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2000" b="1" dirty="0">
                <a:solidFill>
                  <a:srgbClr val="FFFFFF"/>
                </a:solidFill>
              </a:rPr>
              <a:t>Example: Markov Chain for three states</a:t>
            </a:r>
          </a:p>
        </p:txBody>
      </p:sp>
      <p:pic>
        <p:nvPicPr>
          <p:cNvPr id="24" name="Picture 23">
            <a:extLst>
              <a:ext uri="{FF2B5EF4-FFF2-40B4-BE49-F238E27FC236}">
                <a16:creationId xmlns:a16="http://schemas.microsoft.com/office/drawing/2014/main" id="{61C1964C-BE6D-DF13-7A6D-585916D4E596}"/>
              </a:ext>
            </a:extLst>
          </p:cNvPr>
          <p:cNvPicPr>
            <a:picLocks noChangeAspect="1"/>
          </p:cNvPicPr>
          <p:nvPr/>
        </p:nvPicPr>
        <p:blipFill>
          <a:blip r:embed="rId3"/>
          <a:stretch>
            <a:fillRect/>
          </a:stretch>
        </p:blipFill>
        <p:spPr>
          <a:xfrm>
            <a:off x="5789457" y="4641502"/>
            <a:ext cx="1149972" cy="1443788"/>
          </a:xfrm>
          <a:prstGeom prst="rect">
            <a:avLst/>
          </a:prstGeom>
        </p:spPr>
      </p:pic>
      <p:pic>
        <p:nvPicPr>
          <p:cNvPr id="26" name="Picture 25">
            <a:extLst>
              <a:ext uri="{FF2B5EF4-FFF2-40B4-BE49-F238E27FC236}">
                <a16:creationId xmlns:a16="http://schemas.microsoft.com/office/drawing/2014/main" id="{1EF7FF27-56CA-03DA-F6F9-DAED87716006}"/>
              </a:ext>
            </a:extLst>
          </p:cNvPr>
          <p:cNvPicPr>
            <a:picLocks noChangeAspect="1"/>
          </p:cNvPicPr>
          <p:nvPr/>
        </p:nvPicPr>
        <p:blipFill>
          <a:blip r:embed="rId4"/>
          <a:stretch>
            <a:fillRect/>
          </a:stretch>
        </p:blipFill>
        <p:spPr>
          <a:xfrm>
            <a:off x="7360771" y="4636122"/>
            <a:ext cx="3524595" cy="1445931"/>
          </a:xfrm>
          <a:prstGeom prst="rect">
            <a:avLst/>
          </a:prstGeom>
        </p:spPr>
      </p:pic>
      <p:sp>
        <p:nvSpPr>
          <p:cNvPr id="27" name="TextBox 26">
            <a:extLst>
              <a:ext uri="{FF2B5EF4-FFF2-40B4-BE49-F238E27FC236}">
                <a16:creationId xmlns:a16="http://schemas.microsoft.com/office/drawing/2014/main" id="{EE134876-7CE5-CD69-A471-94175E0F0EE1}"/>
              </a:ext>
            </a:extLst>
          </p:cNvPr>
          <p:cNvSpPr txBox="1"/>
          <p:nvPr/>
        </p:nvSpPr>
        <p:spPr>
          <a:xfrm>
            <a:off x="216993" y="6392333"/>
            <a:ext cx="5109123" cy="461665"/>
          </a:xfrm>
          <a:prstGeom prst="rect">
            <a:avLst/>
          </a:prstGeom>
          <a:noFill/>
        </p:spPr>
        <p:txBody>
          <a:bodyPr wrap="square" rtlCol="0">
            <a:spAutoFit/>
          </a:bodyPr>
          <a:lstStyle/>
          <a:p>
            <a:r>
              <a:rPr lang="en-US" sz="1200" b="1" dirty="0">
                <a:effectLst/>
              </a:rPr>
              <a:t>Source:</a:t>
            </a:r>
            <a:r>
              <a:rPr lang="en-US" sz="1200" dirty="0">
                <a:effectLst/>
              </a:rPr>
              <a:t> https://ai.plainenglish.io/text-generation-with-markov-chains-in-python-da8a9d08f99d (Accessed: 02 April 2024). </a:t>
            </a:r>
          </a:p>
        </p:txBody>
      </p:sp>
    </p:spTree>
    <p:extLst>
      <p:ext uri="{BB962C8B-B14F-4D97-AF65-F5344CB8AC3E}">
        <p14:creationId xmlns:p14="http://schemas.microsoft.com/office/powerpoint/2010/main" val="1916467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301739-4803-155E-EEC6-822674378016}"/>
              </a:ext>
            </a:extLst>
          </p:cNvPr>
          <p:cNvSpPr>
            <a:spLocks noGrp="1"/>
          </p:cNvSpPr>
          <p:nvPr>
            <p:ph type="body" sz="quarter" idx="13"/>
          </p:nvPr>
        </p:nvSpPr>
        <p:spPr/>
        <p:txBody>
          <a:bodyPr/>
          <a:lstStyle/>
          <a:p>
            <a:pPr>
              <a:buNone/>
            </a:pPr>
            <a:r>
              <a:rPr lang="en-IN" dirty="0"/>
              <a:t>Vulnerability - Markov Chain analysis</a:t>
            </a:r>
          </a:p>
        </p:txBody>
      </p:sp>
      <p:sp>
        <p:nvSpPr>
          <p:cNvPr id="17" name="TextBox 16">
            <a:extLst>
              <a:ext uri="{FF2B5EF4-FFF2-40B4-BE49-F238E27FC236}">
                <a16:creationId xmlns:a16="http://schemas.microsoft.com/office/drawing/2014/main" id="{9E317ABB-A75C-6DCE-CA89-FA8782F451E1}"/>
              </a:ext>
            </a:extLst>
          </p:cNvPr>
          <p:cNvSpPr txBox="1"/>
          <p:nvPr/>
        </p:nvSpPr>
        <p:spPr>
          <a:xfrm>
            <a:off x="406774" y="3243712"/>
            <a:ext cx="1374330" cy="369332"/>
          </a:xfrm>
          <a:prstGeom prst="rect">
            <a:avLst/>
          </a:prstGeom>
          <a:solidFill>
            <a:schemeClr val="accent5">
              <a:lumMod val="20000"/>
              <a:lumOff val="80000"/>
            </a:schemeClr>
          </a:solidFill>
          <a:ln>
            <a:solidFill>
              <a:schemeClr val="tx1">
                <a:lumMod val="75000"/>
              </a:schemeClr>
            </a:solidFill>
          </a:ln>
        </p:spPr>
        <p:txBody>
          <a:bodyPr wrap="square" rtlCol="0">
            <a:spAutoFit/>
          </a:bodyPr>
          <a:lstStyle/>
          <a:p>
            <a:pPr algn="ctr"/>
            <a:r>
              <a:rPr lang="en-US" dirty="0"/>
              <a:t>0 Attack</a:t>
            </a:r>
          </a:p>
        </p:txBody>
      </p:sp>
      <p:sp>
        <p:nvSpPr>
          <p:cNvPr id="18" name="TextBox 17">
            <a:extLst>
              <a:ext uri="{FF2B5EF4-FFF2-40B4-BE49-F238E27FC236}">
                <a16:creationId xmlns:a16="http://schemas.microsoft.com/office/drawing/2014/main" id="{AAA70584-58AA-1C18-478D-09D375A71618}"/>
              </a:ext>
            </a:extLst>
          </p:cNvPr>
          <p:cNvSpPr txBox="1"/>
          <p:nvPr/>
        </p:nvSpPr>
        <p:spPr>
          <a:xfrm>
            <a:off x="2070847" y="3243711"/>
            <a:ext cx="1219200" cy="369332"/>
          </a:xfrm>
          <a:prstGeom prst="rect">
            <a:avLst/>
          </a:prstGeom>
          <a:solidFill>
            <a:schemeClr val="accent5">
              <a:lumMod val="20000"/>
              <a:lumOff val="80000"/>
            </a:schemeClr>
          </a:solidFill>
          <a:ln>
            <a:solidFill>
              <a:schemeClr val="tx1">
                <a:lumMod val="75000"/>
              </a:schemeClr>
            </a:solidFill>
          </a:ln>
        </p:spPr>
        <p:txBody>
          <a:bodyPr wrap="square" rtlCol="0">
            <a:spAutoFit/>
          </a:bodyPr>
          <a:lstStyle/>
          <a:p>
            <a:pPr algn="ctr"/>
            <a:r>
              <a:rPr lang="en-US" dirty="0"/>
              <a:t>1-5 Attacks</a:t>
            </a:r>
          </a:p>
        </p:txBody>
      </p:sp>
      <p:sp>
        <p:nvSpPr>
          <p:cNvPr id="19" name="TextBox 18">
            <a:extLst>
              <a:ext uri="{FF2B5EF4-FFF2-40B4-BE49-F238E27FC236}">
                <a16:creationId xmlns:a16="http://schemas.microsoft.com/office/drawing/2014/main" id="{96553B5C-880B-5820-0877-43C34A77A143}"/>
              </a:ext>
            </a:extLst>
          </p:cNvPr>
          <p:cNvSpPr txBox="1"/>
          <p:nvPr/>
        </p:nvSpPr>
        <p:spPr>
          <a:xfrm>
            <a:off x="3540062" y="3243711"/>
            <a:ext cx="1462383" cy="369332"/>
          </a:xfrm>
          <a:prstGeom prst="rect">
            <a:avLst/>
          </a:prstGeom>
          <a:solidFill>
            <a:schemeClr val="accent5">
              <a:lumMod val="20000"/>
              <a:lumOff val="80000"/>
            </a:schemeClr>
          </a:solidFill>
          <a:ln>
            <a:solidFill>
              <a:schemeClr val="tx1">
                <a:lumMod val="75000"/>
              </a:schemeClr>
            </a:solidFill>
          </a:ln>
        </p:spPr>
        <p:txBody>
          <a:bodyPr wrap="square" rtlCol="0">
            <a:spAutoFit/>
          </a:bodyPr>
          <a:lstStyle/>
          <a:p>
            <a:pPr algn="ctr"/>
            <a:r>
              <a:rPr lang="en-US" dirty="0"/>
              <a:t>5-10 Attacks</a:t>
            </a:r>
          </a:p>
        </p:txBody>
      </p:sp>
      <p:sp>
        <p:nvSpPr>
          <p:cNvPr id="20" name="TextBox 19">
            <a:extLst>
              <a:ext uri="{FF2B5EF4-FFF2-40B4-BE49-F238E27FC236}">
                <a16:creationId xmlns:a16="http://schemas.microsoft.com/office/drawing/2014/main" id="{03D9CE9C-EFB5-DC5D-C2A5-1505C9624486}"/>
              </a:ext>
            </a:extLst>
          </p:cNvPr>
          <p:cNvSpPr txBox="1"/>
          <p:nvPr/>
        </p:nvSpPr>
        <p:spPr>
          <a:xfrm>
            <a:off x="5149175" y="3243712"/>
            <a:ext cx="1620227" cy="369332"/>
          </a:xfrm>
          <a:prstGeom prst="rect">
            <a:avLst/>
          </a:prstGeom>
          <a:solidFill>
            <a:schemeClr val="accent5">
              <a:lumMod val="20000"/>
              <a:lumOff val="80000"/>
            </a:schemeClr>
          </a:solidFill>
          <a:ln>
            <a:solidFill>
              <a:schemeClr val="tx1">
                <a:lumMod val="75000"/>
              </a:schemeClr>
            </a:solidFill>
          </a:ln>
        </p:spPr>
        <p:txBody>
          <a:bodyPr wrap="square" rtlCol="0">
            <a:spAutoFit/>
          </a:bodyPr>
          <a:lstStyle/>
          <a:p>
            <a:pPr algn="ctr"/>
            <a:r>
              <a:rPr lang="en-US" dirty="0"/>
              <a:t>10+ Attacks</a:t>
            </a:r>
          </a:p>
        </p:txBody>
      </p:sp>
      <p:sp>
        <p:nvSpPr>
          <p:cNvPr id="22" name="TextBox 21">
            <a:extLst>
              <a:ext uri="{FF2B5EF4-FFF2-40B4-BE49-F238E27FC236}">
                <a16:creationId xmlns:a16="http://schemas.microsoft.com/office/drawing/2014/main" id="{A9179BE6-DEE9-0C3B-60B1-3AFE415CB590}"/>
              </a:ext>
            </a:extLst>
          </p:cNvPr>
          <p:cNvSpPr txBox="1"/>
          <p:nvPr/>
        </p:nvSpPr>
        <p:spPr>
          <a:xfrm>
            <a:off x="407883" y="762000"/>
            <a:ext cx="10207449" cy="1477328"/>
          </a:xfrm>
          <a:prstGeom prst="rect">
            <a:avLst/>
          </a:prstGeom>
          <a:noFill/>
        </p:spPr>
        <p:txBody>
          <a:bodyPr wrap="square" lIns="91440" tIns="45720" rIns="91440" bIns="45720" rtlCol="0" anchor="t">
            <a:spAutoFit/>
          </a:bodyPr>
          <a:lstStyle/>
          <a:p>
            <a:pPr marL="285750" indent="-285750">
              <a:buFont typeface="Wingdings" pitchFamily="2" charset="2"/>
              <a:buChar char="Ø"/>
            </a:pPr>
            <a:r>
              <a:rPr lang="en-US" b="1" dirty="0">
                <a:latin typeface="Calibri"/>
                <a:ea typeface="ＭＳ Ｐゴシック"/>
              </a:rPr>
              <a:t>States represent the frequency of cybersecurity incidents.</a:t>
            </a:r>
          </a:p>
          <a:p>
            <a:pPr marL="285750" indent="-285750">
              <a:buFont typeface="Arial" panose="020B0604020202020204" pitchFamily="34" charset="0"/>
              <a:buChar char="•"/>
            </a:pPr>
            <a:endParaRPr lang="en-US" b="1" dirty="0"/>
          </a:p>
          <a:p>
            <a:pPr marL="285750" indent="-285750">
              <a:buFont typeface="Wingdings" pitchFamily="2" charset="2"/>
              <a:buChar char="Ø"/>
            </a:pPr>
            <a:r>
              <a:rPr lang="en-US" b="1" dirty="0">
                <a:latin typeface="Calibri"/>
                <a:ea typeface="ＭＳ Ｐゴシック"/>
              </a:rPr>
              <a:t>Historical data is used to observe transitions between states.</a:t>
            </a:r>
          </a:p>
          <a:p>
            <a:pPr marL="285750" indent="-285750">
              <a:buFont typeface="Arial" panose="020B0604020202020204" pitchFamily="34" charset="0"/>
              <a:buChar char="•"/>
            </a:pPr>
            <a:endParaRPr lang="en-US" b="1" dirty="0"/>
          </a:p>
          <a:p>
            <a:pPr marL="285750" indent="-285750">
              <a:buFont typeface="Wingdings" pitchFamily="2" charset="2"/>
              <a:buChar char="Ø"/>
            </a:pPr>
            <a:r>
              <a:rPr lang="en-US" b="1" dirty="0">
                <a:latin typeface="Calibri"/>
                <a:ea typeface="ＭＳ Ｐゴシック"/>
              </a:rPr>
              <a:t>Transition probabilities are calculated from the frequency of state changes.</a:t>
            </a:r>
          </a:p>
        </p:txBody>
      </p:sp>
      <p:sp>
        <p:nvSpPr>
          <p:cNvPr id="4" name="Right Arrow Callout 3">
            <a:extLst>
              <a:ext uri="{FF2B5EF4-FFF2-40B4-BE49-F238E27FC236}">
                <a16:creationId xmlns:a16="http://schemas.microsoft.com/office/drawing/2014/main" id="{5232D487-8C80-3B61-28BB-0845F9BB34CF}"/>
              </a:ext>
            </a:extLst>
          </p:cNvPr>
          <p:cNvSpPr/>
          <p:nvPr/>
        </p:nvSpPr>
        <p:spPr>
          <a:xfrm>
            <a:off x="609600" y="2355567"/>
            <a:ext cx="1462382" cy="811107"/>
          </a:xfrm>
          <a:prstGeom prst="rightArrowCallou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State 0</a:t>
            </a:r>
            <a:endParaRPr lang="en-US" sz="2000" dirty="0">
              <a:cs typeface="Calibri"/>
            </a:endParaRPr>
          </a:p>
        </p:txBody>
      </p:sp>
      <p:sp>
        <p:nvSpPr>
          <p:cNvPr id="6" name="Right Arrow Callout 5">
            <a:extLst>
              <a:ext uri="{FF2B5EF4-FFF2-40B4-BE49-F238E27FC236}">
                <a16:creationId xmlns:a16="http://schemas.microsoft.com/office/drawing/2014/main" id="{769D3D90-23E9-070E-AAD6-AC1424A54F36}"/>
              </a:ext>
            </a:extLst>
          </p:cNvPr>
          <p:cNvSpPr/>
          <p:nvPr/>
        </p:nvSpPr>
        <p:spPr>
          <a:xfrm>
            <a:off x="2169724" y="2355566"/>
            <a:ext cx="1462382" cy="811107"/>
          </a:xfrm>
          <a:prstGeom prst="rightArrowCallou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State 1</a:t>
            </a:r>
            <a:endParaRPr lang="en-US" sz="2000" dirty="0">
              <a:cs typeface="Calibri"/>
            </a:endParaRPr>
          </a:p>
        </p:txBody>
      </p:sp>
      <p:sp>
        <p:nvSpPr>
          <p:cNvPr id="7" name="Right Arrow Callout 6">
            <a:extLst>
              <a:ext uri="{FF2B5EF4-FFF2-40B4-BE49-F238E27FC236}">
                <a16:creationId xmlns:a16="http://schemas.microsoft.com/office/drawing/2014/main" id="{337DEF99-1A9B-DEAA-90A4-80D7C2E9EA41}"/>
              </a:ext>
            </a:extLst>
          </p:cNvPr>
          <p:cNvSpPr/>
          <p:nvPr/>
        </p:nvSpPr>
        <p:spPr>
          <a:xfrm>
            <a:off x="3718642" y="2344762"/>
            <a:ext cx="1530580" cy="821508"/>
          </a:xfrm>
          <a:prstGeom prst="rightArrowCallou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State 2</a:t>
            </a:r>
            <a:endParaRPr lang="en-US" sz="2000" dirty="0">
              <a:cs typeface="Calibri"/>
            </a:endParaRPr>
          </a:p>
        </p:txBody>
      </p:sp>
      <p:sp>
        <p:nvSpPr>
          <p:cNvPr id="9" name="Rectangle 8">
            <a:extLst>
              <a:ext uri="{FF2B5EF4-FFF2-40B4-BE49-F238E27FC236}">
                <a16:creationId xmlns:a16="http://schemas.microsoft.com/office/drawing/2014/main" id="{AB52B813-34C0-5AA5-83D4-8276684B488F}"/>
              </a:ext>
            </a:extLst>
          </p:cNvPr>
          <p:cNvSpPr/>
          <p:nvPr/>
        </p:nvSpPr>
        <p:spPr>
          <a:xfrm>
            <a:off x="5334000" y="2344762"/>
            <a:ext cx="1077806" cy="8221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State 3</a:t>
            </a:r>
            <a:endParaRPr lang="en-US" sz="2000" dirty="0">
              <a:cs typeface="Calibri"/>
            </a:endParaRPr>
          </a:p>
        </p:txBody>
      </p:sp>
      <p:graphicFrame>
        <p:nvGraphicFramePr>
          <p:cNvPr id="10" name="Table 9">
            <a:extLst>
              <a:ext uri="{FF2B5EF4-FFF2-40B4-BE49-F238E27FC236}">
                <a16:creationId xmlns:a16="http://schemas.microsoft.com/office/drawing/2014/main" id="{0C149261-EBD4-09B4-AD2D-AB95465DA9B9}"/>
              </a:ext>
            </a:extLst>
          </p:cNvPr>
          <p:cNvGraphicFramePr>
            <a:graphicFrameLocks noGrp="1"/>
          </p:cNvGraphicFramePr>
          <p:nvPr>
            <p:extLst>
              <p:ext uri="{D42A27DB-BD31-4B8C-83A1-F6EECF244321}">
                <p14:modId xmlns:p14="http://schemas.microsoft.com/office/powerpoint/2010/main" val="994936071"/>
              </p:ext>
            </p:extLst>
          </p:nvPr>
        </p:nvGraphicFramePr>
        <p:xfrm>
          <a:off x="5860676" y="3703544"/>
          <a:ext cx="5302211" cy="2532360"/>
        </p:xfrm>
        <a:graphic>
          <a:graphicData uri="http://schemas.openxmlformats.org/drawingml/2006/table">
            <a:tbl>
              <a:tblPr firstRow="1">
                <a:effectLst>
                  <a:innerShdw blurRad="63500" dist="50800" dir="16200000">
                    <a:prstClr val="black">
                      <a:alpha val="50000"/>
                    </a:prstClr>
                  </a:innerShdw>
                  <a:reflection blurRad="6350" stA="50000" endA="300" endPos="38500" dist="50800" dir="5400000" sy="-100000" algn="bl" rotWithShape="0"/>
                </a:effectLst>
                <a:tableStyleId>{793D81CF-94F2-401A-BA57-92F5A7B2D0C5}</a:tableStyleId>
              </a:tblPr>
              <a:tblGrid>
                <a:gridCol w="1069811">
                  <a:extLst>
                    <a:ext uri="{9D8B030D-6E8A-4147-A177-3AD203B41FA5}">
                      <a16:colId xmlns:a16="http://schemas.microsoft.com/office/drawing/2014/main" val="2003523236"/>
                    </a:ext>
                  </a:extLst>
                </a:gridCol>
                <a:gridCol w="1058100">
                  <a:extLst>
                    <a:ext uri="{9D8B030D-6E8A-4147-A177-3AD203B41FA5}">
                      <a16:colId xmlns:a16="http://schemas.microsoft.com/office/drawing/2014/main" val="3742532295"/>
                    </a:ext>
                  </a:extLst>
                </a:gridCol>
                <a:gridCol w="1058100">
                  <a:extLst>
                    <a:ext uri="{9D8B030D-6E8A-4147-A177-3AD203B41FA5}">
                      <a16:colId xmlns:a16="http://schemas.microsoft.com/office/drawing/2014/main" val="2632836896"/>
                    </a:ext>
                  </a:extLst>
                </a:gridCol>
                <a:gridCol w="1058100">
                  <a:extLst>
                    <a:ext uri="{9D8B030D-6E8A-4147-A177-3AD203B41FA5}">
                      <a16:colId xmlns:a16="http://schemas.microsoft.com/office/drawing/2014/main" val="3650136516"/>
                    </a:ext>
                  </a:extLst>
                </a:gridCol>
                <a:gridCol w="1058100">
                  <a:extLst>
                    <a:ext uri="{9D8B030D-6E8A-4147-A177-3AD203B41FA5}">
                      <a16:colId xmlns:a16="http://schemas.microsoft.com/office/drawing/2014/main" val="3626962649"/>
                    </a:ext>
                  </a:extLst>
                </a:gridCol>
              </a:tblGrid>
              <a:tr h="506472">
                <a:tc>
                  <a:txBody>
                    <a:bodyPr/>
                    <a:lstStyle/>
                    <a:p>
                      <a:pPr algn="ctr"/>
                      <a:endParaRPr lang="en-US" dirty="0">
                        <a:solidFill>
                          <a:schemeClr val="bg2">
                            <a:lumMod val="10000"/>
                          </a:schemeClr>
                        </a:solidFill>
                      </a:endParaRPr>
                    </a:p>
                  </a:txBody>
                  <a:tcPr>
                    <a:lnR w="12700" cap="flat" cmpd="sng" algn="ctr">
                      <a:solidFill>
                        <a:schemeClr val="tx1"/>
                      </a:solidFill>
                      <a:prstDash val="solid"/>
                      <a:round/>
                      <a:headEnd type="none" w="med" len="med"/>
                      <a:tailEnd type="none" w="med" len="med"/>
                    </a:lnR>
                    <a:solidFill>
                      <a:schemeClr val="accent5">
                        <a:lumMod val="60000"/>
                        <a:lumOff val="40000"/>
                      </a:schemeClr>
                    </a:solidFill>
                  </a:tcPr>
                </a:tc>
                <a:tc>
                  <a:txBody>
                    <a:bodyPr/>
                    <a:lstStyle/>
                    <a:p>
                      <a:pPr algn="ctr"/>
                      <a:r>
                        <a:rPr lang="en-US" dirty="0">
                          <a:solidFill>
                            <a:schemeClr val="bg2">
                              <a:lumMod val="10000"/>
                            </a:schemeClr>
                          </a:solidFill>
                        </a:rPr>
                        <a:t>STATE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60000"/>
                        <a:lumOff val="40000"/>
                      </a:schemeClr>
                    </a:solidFill>
                  </a:tcPr>
                </a:tc>
                <a:tc>
                  <a:txBody>
                    <a:bodyPr/>
                    <a:lstStyle/>
                    <a:p>
                      <a:pPr algn="ctr"/>
                      <a:r>
                        <a:rPr lang="en-US" dirty="0">
                          <a:solidFill>
                            <a:schemeClr val="bg2">
                              <a:lumMod val="10000"/>
                            </a:schemeClr>
                          </a:solidFill>
                        </a:rPr>
                        <a:t>STATE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60000"/>
                        <a:lumOff val="40000"/>
                      </a:schemeClr>
                    </a:solidFill>
                  </a:tcPr>
                </a:tc>
                <a:tc>
                  <a:txBody>
                    <a:bodyPr/>
                    <a:lstStyle/>
                    <a:p>
                      <a:pPr algn="ctr"/>
                      <a:r>
                        <a:rPr lang="en-US" dirty="0">
                          <a:solidFill>
                            <a:schemeClr val="bg2">
                              <a:lumMod val="10000"/>
                            </a:schemeClr>
                          </a:solidFill>
                        </a:rPr>
                        <a:t>STATE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60000"/>
                        <a:lumOff val="40000"/>
                      </a:schemeClr>
                    </a:solidFill>
                  </a:tcPr>
                </a:tc>
                <a:tc>
                  <a:txBody>
                    <a:bodyPr/>
                    <a:lstStyle/>
                    <a:p>
                      <a:pPr algn="ctr"/>
                      <a:r>
                        <a:rPr lang="en-US" dirty="0">
                          <a:solidFill>
                            <a:schemeClr val="bg2">
                              <a:lumMod val="10000"/>
                            </a:schemeClr>
                          </a:solidFill>
                        </a:rPr>
                        <a:t>STATE 3</a:t>
                      </a:r>
                    </a:p>
                  </a:txBody>
                  <a:tcPr>
                    <a:lnL w="12700" cap="flat" cmpd="sng" algn="ctr">
                      <a:solidFill>
                        <a:schemeClr val="tx1"/>
                      </a:solidFill>
                      <a:prstDash val="solid"/>
                      <a:round/>
                      <a:headEnd type="none" w="med" len="med"/>
                      <a:tailEnd type="none" w="med" len="med"/>
                    </a:lnL>
                    <a:solidFill>
                      <a:schemeClr val="accent5">
                        <a:lumMod val="60000"/>
                        <a:lumOff val="40000"/>
                      </a:schemeClr>
                    </a:solidFill>
                  </a:tcPr>
                </a:tc>
                <a:extLst>
                  <a:ext uri="{0D108BD9-81ED-4DB2-BD59-A6C34878D82A}">
                    <a16:rowId xmlns:a16="http://schemas.microsoft.com/office/drawing/2014/main" val="1464591841"/>
                  </a:ext>
                </a:extLst>
              </a:tr>
              <a:tr h="506472">
                <a:tc>
                  <a:txBody>
                    <a:bodyPr/>
                    <a:lstStyle/>
                    <a:p>
                      <a:pPr algn="ctr"/>
                      <a:r>
                        <a:rPr lang="en-US" b="1" dirty="0">
                          <a:solidFill>
                            <a:schemeClr val="bg2">
                              <a:lumMod val="10000"/>
                            </a:schemeClr>
                          </a:solidFill>
                        </a:rPr>
                        <a:t>STATE 0</a:t>
                      </a:r>
                    </a:p>
                  </a:txBody>
                  <a:tcPr>
                    <a:lnR w="12700" cap="flat" cmpd="sng" algn="ctr">
                      <a:solidFill>
                        <a:schemeClr val="tx1"/>
                      </a:solidFill>
                      <a:prstDash val="solid"/>
                      <a:round/>
                      <a:headEnd type="none" w="med" len="med"/>
                      <a:tailEnd type="none" w="med" len="med"/>
                    </a:lnR>
                    <a:solidFill>
                      <a:schemeClr val="accent5">
                        <a:lumMod val="60000"/>
                        <a:lumOff val="40000"/>
                      </a:schemeClr>
                    </a:solidFill>
                  </a:tcPr>
                </a:tc>
                <a:tc>
                  <a:txBody>
                    <a:bodyPr/>
                    <a:lstStyle/>
                    <a:p>
                      <a:pPr algn="ctr"/>
                      <a:r>
                        <a:rPr lang="en-US" dirty="0">
                          <a:solidFill>
                            <a:schemeClr val="bg2">
                              <a:lumMod val="10000"/>
                            </a:schemeClr>
                          </a:solidFill>
                        </a:rPr>
                        <a:t>0.125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60000"/>
                        <a:lumOff val="40000"/>
                      </a:schemeClr>
                    </a:solidFill>
                  </a:tcPr>
                </a:tc>
                <a:tc>
                  <a:txBody>
                    <a:bodyPr/>
                    <a:lstStyle/>
                    <a:p>
                      <a:pPr algn="ctr"/>
                      <a:r>
                        <a:rPr lang="en-US" dirty="0">
                          <a:solidFill>
                            <a:schemeClr val="bg2">
                              <a:lumMod val="10000"/>
                            </a:schemeClr>
                          </a:solidFill>
                        </a:rPr>
                        <a:t>0.625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60000"/>
                        <a:lumOff val="40000"/>
                      </a:schemeClr>
                    </a:solidFill>
                  </a:tcPr>
                </a:tc>
                <a:tc>
                  <a:txBody>
                    <a:bodyPr/>
                    <a:lstStyle/>
                    <a:p>
                      <a:pPr algn="ctr"/>
                      <a:r>
                        <a:rPr lang="en-US" dirty="0">
                          <a:solidFill>
                            <a:schemeClr val="bg2">
                              <a:lumMod val="10000"/>
                            </a:schemeClr>
                          </a:solidFill>
                        </a:rPr>
                        <a:t>0.125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60000"/>
                        <a:lumOff val="40000"/>
                      </a:schemeClr>
                    </a:solidFill>
                  </a:tcPr>
                </a:tc>
                <a:tc>
                  <a:txBody>
                    <a:bodyPr/>
                    <a:lstStyle/>
                    <a:p>
                      <a:pPr algn="ctr"/>
                      <a:r>
                        <a:rPr lang="en-US" dirty="0">
                          <a:solidFill>
                            <a:schemeClr val="bg2">
                              <a:lumMod val="10000"/>
                            </a:schemeClr>
                          </a:solidFill>
                        </a:rPr>
                        <a:t>0.125</a:t>
                      </a:r>
                    </a:p>
                  </a:txBody>
                  <a:tcPr>
                    <a:lnL w="12700" cap="flat" cmpd="sng" algn="ctr">
                      <a:solidFill>
                        <a:schemeClr val="tx1"/>
                      </a:solidFill>
                      <a:prstDash val="solid"/>
                      <a:round/>
                      <a:headEnd type="none" w="med" len="med"/>
                      <a:tailEnd type="none" w="med" len="med"/>
                    </a:lnL>
                    <a:solidFill>
                      <a:schemeClr val="accent5">
                        <a:lumMod val="60000"/>
                        <a:lumOff val="40000"/>
                      </a:schemeClr>
                    </a:solidFill>
                  </a:tcPr>
                </a:tc>
                <a:extLst>
                  <a:ext uri="{0D108BD9-81ED-4DB2-BD59-A6C34878D82A}">
                    <a16:rowId xmlns:a16="http://schemas.microsoft.com/office/drawing/2014/main" val="3290560790"/>
                  </a:ext>
                </a:extLst>
              </a:tr>
              <a:tr h="506472">
                <a:tc>
                  <a:txBody>
                    <a:bodyPr/>
                    <a:lstStyle/>
                    <a:p>
                      <a:pPr algn="ctr"/>
                      <a:r>
                        <a:rPr lang="en-US" b="1" dirty="0">
                          <a:solidFill>
                            <a:schemeClr val="bg2">
                              <a:lumMod val="10000"/>
                            </a:schemeClr>
                          </a:solidFill>
                        </a:rPr>
                        <a:t>STATE 1</a:t>
                      </a:r>
                    </a:p>
                  </a:txBody>
                  <a:tcPr>
                    <a:lnR w="12700" cap="flat" cmpd="sng" algn="ctr">
                      <a:solidFill>
                        <a:schemeClr val="tx1"/>
                      </a:solidFill>
                      <a:prstDash val="solid"/>
                      <a:round/>
                      <a:headEnd type="none" w="med" len="med"/>
                      <a:tailEnd type="none" w="med" len="med"/>
                    </a:lnR>
                    <a:solidFill>
                      <a:schemeClr val="accent5">
                        <a:lumMod val="60000"/>
                        <a:lumOff val="40000"/>
                      </a:schemeClr>
                    </a:solidFill>
                  </a:tcPr>
                </a:tc>
                <a:tc>
                  <a:txBody>
                    <a:bodyPr/>
                    <a:lstStyle/>
                    <a:p>
                      <a:pPr algn="ctr"/>
                      <a:r>
                        <a:rPr lang="en-US" dirty="0">
                          <a:solidFill>
                            <a:schemeClr val="bg2">
                              <a:lumMod val="10000"/>
                            </a:schemeClr>
                          </a:solidFill>
                        </a:rPr>
                        <a:t>0.0961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60000"/>
                        <a:lumOff val="40000"/>
                      </a:schemeClr>
                    </a:solidFill>
                  </a:tcPr>
                </a:tc>
                <a:tc>
                  <a:txBody>
                    <a:bodyPr/>
                    <a:lstStyle/>
                    <a:p>
                      <a:pPr algn="ctr"/>
                      <a:r>
                        <a:rPr lang="en-US" dirty="0">
                          <a:solidFill>
                            <a:schemeClr val="bg2">
                              <a:lumMod val="10000"/>
                            </a:schemeClr>
                          </a:solidFill>
                        </a:rPr>
                        <a:t>0.557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60000"/>
                        <a:lumOff val="40000"/>
                      </a:schemeClr>
                    </a:solidFill>
                  </a:tcPr>
                </a:tc>
                <a:tc>
                  <a:txBody>
                    <a:bodyPr/>
                    <a:lstStyle/>
                    <a:p>
                      <a:pPr algn="ctr"/>
                      <a:r>
                        <a:rPr lang="en-US" dirty="0">
                          <a:solidFill>
                            <a:schemeClr val="bg2">
                              <a:lumMod val="10000"/>
                            </a:schemeClr>
                          </a:solidFill>
                        </a:rPr>
                        <a:t>0.076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60000"/>
                        <a:lumOff val="40000"/>
                      </a:schemeClr>
                    </a:solidFill>
                  </a:tcPr>
                </a:tc>
                <a:tc>
                  <a:txBody>
                    <a:bodyPr/>
                    <a:lstStyle/>
                    <a:p>
                      <a:pPr algn="ctr"/>
                      <a:r>
                        <a:rPr lang="en-US" dirty="0">
                          <a:solidFill>
                            <a:schemeClr val="bg2">
                              <a:lumMod val="10000"/>
                            </a:schemeClr>
                          </a:solidFill>
                        </a:rPr>
                        <a:t>0.269</a:t>
                      </a:r>
                    </a:p>
                  </a:txBody>
                  <a:tcPr>
                    <a:lnL w="12700" cap="flat" cmpd="sng" algn="ctr">
                      <a:solidFill>
                        <a:schemeClr val="tx1"/>
                      </a:solidFill>
                      <a:prstDash val="solid"/>
                      <a:round/>
                      <a:headEnd type="none" w="med" len="med"/>
                      <a:tailEnd type="none" w="med" len="med"/>
                    </a:lnL>
                    <a:solidFill>
                      <a:schemeClr val="accent5">
                        <a:lumMod val="60000"/>
                        <a:lumOff val="40000"/>
                      </a:schemeClr>
                    </a:solidFill>
                  </a:tcPr>
                </a:tc>
                <a:extLst>
                  <a:ext uri="{0D108BD9-81ED-4DB2-BD59-A6C34878D82A}">
                    <a16:rowId xmlns:a16="http://schemas.microsoft.com/office/drawing/2014/main" val="1312983170"/>
                  </a:ext>
                </a:extLst>
              </a:tr>
              <a:tr h="506472">
                <a:tc>
                  <a:txBody>
                    <a:bodyPr/>
                    <a:lstStyle/>
                    <a:p>
                      <a:pPr algn="ctr"/>
                      <a:r>
                        <a:rPr lang="en-US" b="1" dirty="0">
                          <a:solidFill>
                            <a:schemeClr val="bg2">
                              <a:lumMod val="10000"/>
                            </a:schemeClr>
                          </a:solidFill>
                        </a:rPr>
                        <a:t>STATE 2</a:t>
                      </a:r>
                    </a:p>
                  </a:txBody>
                  <a:tcPr>
                    <a:lnR w="12700" cap="flat" cmpd="sng" algn="ctr">
                      <a:solidFill>
                        <a:schemeClr val="tx1"/>
                      </a:solidFill>
                      <a:prstDash val="solid"/>
                      <a:round/>
                      <a:headEnd type="none" w="med" len="med"/>
                      <a:tailEnd type="none" w="med" len="med"/>
                    </a:lnR>
                    <a:solidFill>
                      <a:schemeClr val="accent5">
                        <a:lumMod val="60000"/>
                        <a:lumOff val="40000"/>
                      </a:schemeClr>
                    </a:solidFill>
                  </a:tcPr>
                </a:tc>
                <a:tc>
                  <a:txBody>
                    <a:bodyPr/>
                    <a:lstStyle/>
                    <a:p>
                      <a:pPr algn="ctr"/>
                      <a:r>
                        <a:rPr lang="en-US" dirty="0">
                          <a:solidFill>
                            <a:schemeClr val="bg2">
                              <a:lumMod val="10000"/>
                            </a:schemeClr>
                          </a:solidFill>
                        </a:rPr>
                        <a:t>0.008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60000"/>
                        <a:lumOff val="40000"/>
                      </a:schemeClr>
                    </a:solidFill>
                  </a:tcPr>
                </a:tc>
                <a:tc>
                  <a:txBody>
                    <a:bodyPr/>
                    <a:lstStyle/>
                    <a:p>
                      <a:pPr algn="ctr"/>
                      <a:r>
                        <a:rPr lang="en-US" dirty="0">
                          <a:solidFill>
                            <a:schemeClr val="bg2">
                              <a:lumMod val="10000"/>
                            </a:schemeClr>
                          </a:solidFill>
                        </a:rPr>
                        <a:t>0.304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60000"/>
                        <a:lumOff val="40000"/>
                      </a:schemeClr>
                    </a:solidFill>
                  </a:tcPr>
                </a:tc>
                <a:tc>
                  <a:txBody>
                    <a:bodyPr/>
                    <a:lstStyle/>
                    <a:p>
                      <a:pPr algn="ctr"/>
                      <a:r>
                        <a:rPr lang="en-US" dirty="0">
                          <a:solidFill>
                            <a:schemeClr val="bg2">
                              <a:lumMod val="10000"/>
                            </a:schemeClr>
                          </a:solidFill>
                        </a:rPr>
                        <a:t>0.130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60000"/>
                        <a:lumOff val="40000"/>
                      </a:schemeClr>
                    </a:solidFill>
                  </a:tcPr>
                </a:tc>
                <a:tc>
                  <a:txBody>
                    <a:bodyPr/>
                    <a:lstStyle/>
                    <a:p>
                      <a:pPr algn="ctr"/>
                      <a:r>
                        <a:rPr lang="en-US" dirty="0">
                          <a:solidFill>
                            <a:schemeClr val="bg2">
                              <a:lumMod val="10000"/>
                            </a:schemeClr>
                          </a:solidFill>
                        </a:rPr>
                        <a:t>0.478</a:t>
                      </a:r>
                    </a:p>
                  </a:txBody>
                  <a:tcPr>
                    <a:lnL w="12700" cap="flat" cmpd="sng" algn="ctr">
                      <a:solidFill>
                        <a:schemeClr val="tx1"/>
                      </a:solidFill>
                      <a:prstDash val="solid"/>
                      <a:round/>
                      <a:headEnd type="none" w="med" len="med"/>
                      <a:tailEnd type="none" w="med" len="med"/>
                    </a:lnL>
                    <a:solidFill>
                      <a:schemeClr val="accent5">
                        <a:lumMod val="60000"/>
                        <a:lumOff val="40000"/>
                      </a:schemeClr>
                    </a:solidFill>
                  </a:tcPr>
                </a:tc>
                <a:extLst>
                  <a:ext uri="{0D108BD9-81ED-4DB2-BD59-A6C34878D82A}">
                    <a16:rowId xmlns:a16="http://schemas.microsoft.com/office/drawing/2014/main" val="2345914662"/>
                  </a:ext>
                </a:extLst>
              </a:tr>
              <a:tr h="506472">
                <a:tc>
                  <a:txBody>
                    <a:bodyPr/>
                    <a:lstStyle/>
                    <a:p>
                      <a:pPr algn="ctr"/>
                      <a:r>
                        <a:rPr lang="en-US" b="1" dirty="0">
                          <a:solidFill>
                            <a:schemeClr val="bg2">
                              <a:lumMod val="10000"/>
                            </a:schemeClr>
                          </a:solidFill>
                        </a:rPr>
                        <a:t>STATE 3</a:t>
                      </a:r>
                    </a:p>
                  </a:txBody>
                  <a:tcPr>
                    <a:lnR w="12700" cap="flat" cmpd="sng" algn="ctr">
                      <a:solidFill>
                        <a:schemeClr val="tx1"/>
                      </a:solidFill>
                      <a:prstDash val="solid"/>
                      <a:round/>
                      <a:headEnd type="none" w="med" len="med"/>
                      <a:tailEnd type="none" w="med" len="med"/>
                    </a:lnR>
                    <a:solidFill>
                      <a:schemeClr val="accent5">
                        <a:lumMod val="60000"/>
                        <a:lumOff val="40000"/>
                      </a:schemeClr>
                    </a:solidFill>
                  </a:tcPr>
                </a:tc>
                <a:tc>
                  <a:txBody>
                    <a:bodyPr/>
                    <a:lstStyle/>
                    <a:p>
                      <a:pPr algn="ctr"/>
                      <a:r>
                        <a:rPr lang="en-US" dirty="0">
                          <a:solidFill>
                            <a:schemeClr val="bg2">
                              <a:lumMod val="10000"/>
                            </a:schemeClr>
                          </a:solidFill>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60000"/>
                        <a:lumOff val="40000"/>
                      </a:schemeClr>
                    </a:solidFill>
                  </a:tcPr>
                </a:tc>
                <a:tc>
                  <a:txBody>
                    <a:bodyPr/>
                    <a:lstStyle/>
                    <a:p>
                      <a:pPr algn="ctr"/>
                      <a:r>
                        <a:rPr lang="en-US" dirty="0">
                          <a:solidFill>
                            <a:schemeClr val="bg2">
                              <a:lumMod val="10000"/>
                            </a:schemeClr>
                          </a:solidFill>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60000"/>
                        <a:lumOff val="40000"/>
                      </a:schemeClr>
                    </a:solidFill>
                  </a:tcPr>
                </a:tc>
                <a:tc>
                  <a:txBody>
                    <a:bodyPr/>
                    <a:lstStyle/>
                    <a:p>
                      <a:pPr algn="ctr"/>
                      <a:r>
                        <a:rPr lang="en-US" dirty="0">
                          <a:solidFill>
                            <a:schemeClr val="bg2">
                              <a:lumMod val="10000"/>
                            </a:schemeClr>
                          </a:solidFill>
                        </a:rPr>
                        <a:t>0.148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60000"/>
                        <a:lumOff val="40000"/>
                      </a:schemeClr>
                    </a:solidFill>
                  </a:tcPr>
                </a:tc>
                <a:tc>
                  <a:txBody>
                    <a:bodyPr/>
                    <a:lstStyle/>
                    <a:p>
                      <a:pPr algn="ctr"/>
                      <a:r>
                        <a:rPr lang="en-US" dirty="0">
                          <a:solidFill>
                            <a:schemeClr val="bg2">
                              <a:lumMod val="10000"/>
                            </a:schemeClr>
                          </a:solidFill>
                        </a:rPr>
                        <a:t>0.75</a:t>
                      </a:r>
                    </a:p>
                  </a:txBody>
                  <a:tcPr>
                    <a:lnL w="12700" cap="flat" cmpd="sng" algn="ctr">
                      <a:solidFill>
                        <a:schemeClr val="tx1"/>
                      </a:solidFill>
                      <a:prstDash val="solid"/>
                      <a:round/>
                      <a:headEnd type="none" w="med" len="med"/>
                      <a:tailEnd type="none" w="med" len="med"/>
                    </a:lnL>
                    <a:solidFill>
                      <a:schemeClr val="accent5">
                        <a:lumMod val="60000"/>
                        <a:lumOff val="40000"/>
                      </a:schemeClr>
                    </a:solidFill>
                  </a:tcPr>
                </a:tc>
                <a:extLst>
                  <a:ext uri="{0D108BD9-81ED-4DB2-BD59-A6C34878D82A}">
                    <a16:rowId xmlns:a16="http://schemas.microsoft.com/office/drawing/2014/main" val="2176392576"/>
                  </a:ext>
                </a:extLst>
              </a:tr>
            </a:tbl>
          </a:graphicData>
        </a:graphic>
      </p:graphicFrame>
      <p:sp>
        <p:nvSpPr>
          <p:cNvPr id="11" name="Right Arrow 10">
            <a:extLst>
              <a:ext uri="{FF2B5EF4-FFF2-40B4-BE49-F238E27FC236}">
                <a16:creationId xmlns:a16="http://schemas.microsoft.com/office/drawing/2014/main" id="{C34EDE0D-A235-8D49-EBCF-F5425484804E}"/>
              </a:ext>
            </a:extLst>
          </p:cNvPr>
          <p:cNvSpPr/>
          <p:nvPr/>
        </p:nvSpPr>
        <p:spPr>
          <a:xfrm>
            <a:off x="409749" y="3787769"/>
            <a:ext cx="5299648" cy="923165"/>
          </a:xfrm>
          <a:prstGeom prst="rightArrow">
            <a:avLst/>
          </a:prstGeom>
          <a:solidFill>
            <a:srgbClr val="C486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dirty="0">
                <a:solidFill>
                  <a:schemeClr val="bg1"/>
                </a:solidFill>
              </a:rPr>
              <a:t>Markov Chain Analysis for Healthcare</a:t>
            </a:r>
            <a:endParaRPr lang="en-US" sz="2400" b="1">
              <a:solidFill>
                <a:schemeClr val="bg1"/>
              </a:solidFill>
              <a:cs typeface="Calibri"/>
            </a:endParaRPr>
          </a:p>
        </p:txBody>
      </p:sp>
      <p:sp>
        <p:nvSpPr>
          <p:cNvPr id="23" name="TextBox 22">
            <a:extLst>
              <a:ext uri="{FF2B5EF4-FFF2-40B4-BE49-F238E27FC236}">
                <a16:creationId xmlns:a16="http://schemas.microsoft.com/office/drawing/2014/main" id="{0DEA79D1-78CF-5C5B-3AC9-58322A9EB2B8}"/>
              </a:ext>
            </a:extLst>
          </p:cNvPr>
          <p:cNvSpPr txBox="1"/>
          <p:nvPr/>
        </p:nvSpPr>
        <p:spPr>
          <a:xfrm>
            <a:off x="407894" y="4968689"/>
            <a:ext cx="5292538" cy="1015663"/>
          </a:xfrm>
          <a:prstGeom prst="rect">
            <a:avLst/>
          </a:prstGeom>
          <a:noFill/>
        </p:spPr>
        <p:txBody>
          <a:bodyPr wrap="square" lIns="91440" tIns="45720" rIns="91440" bIns="45720" anchor="t">
            <a:spAutoFit/>
          </a:bodyPr>
          <a:lstStyle/>
          <a:p>
            <a:pPr marL="285750" indent="-285750">
              <a:buFont typeface="Wingdings" pitchFamily="2" charset="2"/>
              <a:buChar char="Ø"/>
            </a:pPr>
            <a:r>
              <a:rPr lang="en-US" sz="2000" b="1" dirty="0">
                <a:solidFill>
                  <a:schemeClr val="bg2">
                    <a:lumMod val="10000"/>
                  </a:schemeClr>
                </a:solidFill>
                <a:latin typeface="Calibri"/>
                <a:ea typeface="ＭＳ Ｐゴシック"/>
              </a:rPr>
              <a:t>Got the frequency of LLM Attacks for the Healthcare Industry and we calculated the Markov chain using our model.</a:t>
            </a:r>
          </a:p>
        </p:txBody>
      </p:sp>
    </p:spTree>
    <p:extLst>
      <p:ext uri="{BB962C8B-B14F-4D97-AF65-F5344CB8AC3E}">
        <p14:creationId xmlns:p14="http://schemas.microsoft.com/office/powerpoint/2010/main" val="1349999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0E26D7-30F0-2ACF-71B7-3FBAB2F18C7C}"/>
              </a:ext>
            </a:extLst>
          </p:cNvPr>
          <p:cNvSpPr>
            <a:spLocks noGrp="1"/>
          </p:cNvSpPr>
          <p:nvPr>
            <p:ph type="body" sz="quarter" idx="13"/>
          </p:nvPr>
        </p:nvSpPr>
        <p:spPr/>
        <p:txBody>
          <a:bodyPr/>
          <a:lstStyle/>
          <a:p>
            <a:r>
              <a:rPr lang="en-IN" dirty="0">
                <a:ea typeface="+mn-lt"/>
                <a:cs typeface="+mn-lt"/>
              </a:rPr>
              <a:t>VULNERABILITY - MARKOV CHAIN ANALYSIS</a:t>
            </a:r>
            <a:endParaRPr lang="en-US" dirty="0"/>
          </a:p>
        </p:txBody>
      </p:sp>
      <p:sp>
        <p:nvSpPr>
          <p:cNvPr id="5" name="Rectangle: Rounded Corners 4">
            <a:extLst>
              <a:ext uri="{FF2B5EF4-FFF2-40B4-BE49-F238E27FC236}">
                <a16:creationId xmlns:a16="http://schemas.microsoft.com/office/drawing/2014/main" id="{97C185E0-FD1B-9C41-FEF0-62CD81AB0303}"/>
              </a:ext>
            </a:extLst>
          </p:cNvPr>
          <p:cNvSpPr/>
          <p:nvPr/>
        </p:nvSpPr>
        <p:spPr>
          <a:xfrm>
            <a:off x="408213" y="706451"/>
            <a:ext cx="5249154" cy="1002927"/>
          </a:xfrm>
          <a:prstGeom prst="roundRect">
            <a:avLst/>
          </a:prstGeom>
          <a:solidFill>
            <a:schemeClr val="accent5">
              <a:lumMod val="20000"/>
              <a:lumOff val="80000"/>
            </a:schemeClr>
          </a:solidFill>
          <a:ln w="12700">
            <a:solidFill>
              <a:srgbClr val="66043F"/>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endParaRPr lang="en-US" sz="1700" dirty="0">
              <a:solidFill>
                <a:srgbClr val="66043F"/>
              </a:solidFill>
              <a:ea typeface="+mn-lt"/>
              <a:cs typeface="+mn-lt"/>
            </a:endParaRPr>
          </a:p>
          <a:p>
            <a:r>
              <a:rPr lang="en-US" sz="1700" b="1" dirty="0">
                <a:solidFill>
                  <a:srgbClr val="203324"/>
                </a:solidFill>
                <a:ea typeface="Calibri"/>
                <a:cs typeface="Calibri"/>
              </a:rPr>
              <a:t>Markov Chain Analysis quantifies the transition probabilities of sectors facing cyber-attacks, with states ranging from no attacks to a high number of incidents. </a:t>
            </a:r>
          </a:p>
          <a:p>
            <a:endParaRPr lang="en-US" sz="1700" b="1" dirty="0">
              <a:ea typeface="Calibri"/>
              <a:cs typeface="Calibri"/>
            </a:endParaRPr>
          </a:p>
        </p:txBody>
      </p:sp>
      <p:sp>
        <p:nvSpPr>
          <p:cNvPr id="6" name="Rectangle 5">
            <a:extLst>
              <a:ext uri="{FF2B5EF4-FFF2-40B4-BE49-F238E27FC236}">
                <a16:creationId xmlns:a16="http://schemas.microsoft.com/office/drawing/2014/main" id="{4CCD79C1-7CBE-9780-3514-92E67E7CAB03}"/>
              </a:ext>
            </a:extLst>
          </p:cNvPr>
          <p:cNvSpPr/>
          <p:nvPr/>
        </p:nvSpPr>
        <p:spPr>
          <a:xfrm>
            <a:off x="408214" y="1774371"/>
            <a:ext cx="1676399" cy="381000"/>
          </a:xfrm>
          <a:prstGeom prst="rect">
            <a:avLst/>
          </a:prstGeom>
          <a:solidFill>
            <a:srgbClr val="C48600"/>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r>
              <a:rPr lang="en-US" sz="2000" b="1" dirty="0">
                <a:solidFill>
                  <a:schemeClr val="bg1"/>
                </a:solidFill>
                <a:ea typeface="Calibri"/>
                <a:cs typeface="Calibri"/>
              </a:rPr>
              <a:t>The Matrix:</a:t>
            </a:r>
            <a:endParaRPr lang="en-US" sz="2000" b="1">
              <a:solidFill>
                <a:schemeClr val="bg1"/>
              </a:solidFill>
              <a:cs typeface="Calibri"/>
            </a:endParaRPr>
          </a:p>
        </p:txBody>
      </p:sp>
      <p:sp>
        <p:nvSpPr>
          <p:cNvPr id="7" name="Callout: Right Arrow 6">
            <a:extLst>
              <a:ext uri="{FF2B5EF4-FFF2-40B4-BE49-F238E27FC236}">
                <a16:creationId xmlns:a16="http://schemas.microsoft.com/office/drawing/2014/main" id="{D3EE500C-8FCD-8DBC-1EF5-425EEC8E3DAB}"/>
              </a:ext>
            </a:extLst>
          </p:cNvPr>
          <p:cNvSpPr/>
          <p:nvPr/>
        </p:nvSpPr>
        <p:spPr>
          <a:xfrm>
            <a:off x="408214" y="2269672"/>
            <a:ext cx="1306285" cy="609600"/>
          </a:xfrm>
          <a:prstGeom prst="rightArrowCallout">
            <a:avLst/>
          </a:prstGeom>
          <a:solidFill>
            <a:schemeClr val="accent5">
              <a:lumMod val="20000"/>
              <a:lumOff val="80000"/>
            </a:schemeClr>
          </a:solidFill>
          <a:ln w="28575">
            <a:solidFill>
              <a:schemeClr val="tx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r>
              <a:rPr lang="en-US" sz="1600" b="1" dirty="0">
                <a:solidFill>
                  <a:srgbClr val="203324"/>
                </a:solidFill>
                <a:ea typeface="Calibri"/>
                <a:cs typeface="Calibri"/>
              </a:rPr>
              <a:t>State</a:t>
            </a:r>
            <a:r>
              <a:rPr lang="en-US" sz="1600" b="1" dirty="0">
                <a:solidFill>
                  <a:schemeClr val="tx1">
                    <a:lumMod val="75000"/>
                  </a:schemeClr>
                </a:solidFill>
                <a:ea typeface="Calibri"/>
                <a:cs typeface="Calibri"/>
              </a:rPr>
              <a:t> 0:</a:t>
            </a:r>
            <a:endParaRPr lang="en-US" dirty="0">
              <a:solidFill>
                <a:schemeClr val="tx1">
                  <a:lumMod val="75000"/>
                </a:schemeClr>
              </a:solidFill>
              <a:ea typeface="Calibri"/>
              <a:cs typeface="Calibri"/>
            </a:endParaRPr>
          </a:p>
        </p:txBody>
      </p:sp>
      <p:sp>
        <p:nvSpPr>
          <p:cNvPr id="8" name="Callout: Right Arrow 7">
            <a:extLst>
              <a:ext uri="{FF2B5EF4-FFF2-40B4-BE49-F238E27FC236}">
                <a16:creationId xmlns:a16="http://schemas.microsoft.com/office/drawing/2014/main" id="{B89710E0-CCD2-A6C0-1C22-88AFAEA0068D}"/>
              </a:ext>
            </a:extLst>
          </p:cNvPr>
          <p:cNvSpPr/>
          <p:nvPr/>
        </p:nvSpPr>
        <p:spPr>
          <a:xfrm>
            <a:off x="408214" y="3058885"/>
            <a:ext cx="1306285" cy="593272"/>
          </a:xfrm>
          <a:prstGeom prst="rightArrowCallout">
            <a:avLst/>
          </a:prstGeom>
          <a:solidFill>
            <a:schemeClr val="accent5">
              <a:lumMod val="20000"/>
              <a:lumOff val="80000"/>
            </a:schemeClr>
          </a:solidFill>
          <a:ln w="28575">
            <a:solidFill>
              <a:schemeClr val="tx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r>
              <a:rPr lang="en-US" sz="1600" b="1" dirty="0">
                <a:solidFill>
                  <a:srgbClr val="203324"/>
                </a:solidFill>
                <a:ea typeface="Calibri"/>
                <a:cs typeface="Calibri"/>
              </a:rPr>
              <a:t>State 1:</a:t>
            </a:r>
          </a:p>
        </p:txBody>
      </p:sp>
      <p:sp>
        <p:nvSpPr>
          <p:cNvPr id="9" name="Callout: Right Arrow 8">
            <a:extLst>
              <a:ext uri="{FF2B5EF4-FFF2-40B4-BE49-F238E27FC236}">
                <a16:creationId xmlns:a16="http://schemas.microsoft.com/office/drawing/2014/main" id="{FE8B9825-EB0C-4E28-D246-B13266927BE2}"/>
              </a:ext>
            </a:extLst>
          </p:cNvPr>
          <p:cNvSpPr/>
          <p:nvPr/>
        </p:nvSpPr>
        <p:spPr>
          <a:xfrm>
            <a:off x="408213" y="4675413"/>
            <a:ext cx="1306285" cy="620486"/>
          </a:xfrm>
          <a:prstGeom prst="rightArrowCallout">
            <a:avLst/>
          </a:prstGeom>
          <a:solidFill>
            <a:schemeClr val="accent5">
              <a:lumMod val="20000"/>
              <a:lumOff val="80000"/>
            </a:schemeClr>
          </a:solidFill>
          <a:ln w="28575">
            <a:solidFill>
              <a:schemeClr val="tx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r>
              <a:rPr lang="en-US" sz="1600" b="1" dirty="0">
                <a:solidFill>
                  <a:srgbClr val="203324"/>
                </a:solidFill>
                <a:ea typeface="Calibri"/>
                <a:cs typeface="Calibri"/>
              </a:rPr>
              <a:t>State 3:</a:t>
            </a:r>
          </a:p>
        </p:txBody>
      </p:sp>
      <p:sp>
        <p:nvSpPr>
          <p:cNvPr id="10" name="Callout: Right Arrow 9">
            <a:extLst>
              <a:ext uri="{FF2B5EF4-FFF2-40B4-BE49-F238E27FC236}">
                <a16:creationId xmlns:a16="http://schemas.microsoft.com/office/drawing/2014/main" id="{16F3961D-88B1-9486-3343-7EF92EECE2D6}"/>
              </a:ext>
            </a:extLst>
          </p:cNvPr>
          <p:cNvSpPr/>
          <p:nvPr/>
        </p:nvSpPr>
        <p:spPr>
          <a:xfrm>
            <a:off x="408214" y="3848100"/>
            <a:ext cx="1306285" cy="620486"/>
          </a:xfrm>
          <a:prstGeom prst="rightArrowCallout">
            <a:avLst/>
          </a:prstGeom>
          <a:solidFill>
            <a:schemeClr val="accent5">
              <a:lumMod val="20000"/>
              <a:lumOff val="80000"/>
            </a:schemeClr>
          </a:solidFill>
          <a:ln w="28575">
            <a:solidFill>
              <a:schemeClr val="tx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r>
              <a:rPr lang="en-US" sz="1600" b="1" dirty="0">
                <a:solidFill>
                  <a:srgbClr val="203324"/>
                </a:solidFill>
                <a:ea typeface="Calibri"/>
                <a:cs typeface="Calibri"/>
              </a:rPr>
              <a:t>State 2:</a:t>
            </a:r>
          </a:p>
        </p:txBody>
      </p:sp>
      <p:sp>
        <p:nvSpPr>
          <p:cNvPr id="11" name="Parallelogram 10">
            <a:extLst>
              <a:ext uri="{FF2B5EF4-FFF2-40B4-BE49-F238E27FC236}">
                <a16:creationId xmlns:a16="http://schemas.microsoft.com/office/drawing/2014/main" id="{8C57C054-DB03-57A4-03F1-88B4FE5B605E}"/>
              </a:ext>
            </a:extLst>
          </p:cNvPr>
          <p:cNvSpPr/>
          <p:nvPr/>
        </p:nvSpPr>
        <p:spPr>
          <a:xfrm>
            <a:off x="1894113" y="2269671"/>
            <a:ext cx="3429000" cy="593271"/>
          </a:xfrm>
          <a:prstGeom prst="parallelogram">
            <a:avLst/>
          </a:prstGeom>
          <a:solidFill>
            <a:schemeClr val="accent5">
              <a:lumMod val="20000"/>
              <a:lumOff val="80000"/>
            </a:schemeClr>
          </a:solidFill>
          <a:ln w="28575">
            <a:solidFill>
              <a:schemeClr val="tx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r>
              <a:rPr lang="en-US" b="1" dirty="0">
                <a:solidFill>
                  <a:srgbClr val="203324"/>
                </a:solidFill>
                <a:ea typeface="+mn-lt"/>
                <a:cs typeface="+mn-lt"/>
              </a:rPr>
              <a:t>Baseline, no attacks</a:t>
            </a:r>
            <a:endParaRPr lang="en-US" b="1" dirty="0">
              <a:solidFill>
                <a:srgbClr val="203324"/>
              </a:solidFill>
              <a:ea typeface="Calibri"/>
              <a:cs typeface="Calibri"/>
            </a:endParaRPr>
          </a:p>
        </p:txBody>
      </p:sp>
      <p:sp>
        <p:nvSpPr>
          <p:cNvPr id="12" name="Parallelogram 11">
            <a:extLst>
              <a:ext uri="{FF2B5EF4-FFF2-40B4-BE49-F238E27FC236}">
                <a16:creationId xmlns:a16="http://schemas.microsoft.com/office/drawing/2014/main" id="{14345F20-573D-CEF3-7B41-6BAB312B75F5}"/>
              </a:ext>
            </a:extLst>
          </p:cNvPr>
          <p:cNvSpPr/>
          <p:nvPr/>
        </p:nvSpPr>
        <p:spPr>
          <a:xfrm>
            <a:off x="1894113" y="3058885"/>
            <a:ext cx="3429000" cy="593271"/>
          </a:xfrm>
          <a:prstGeom prst="parallelogram">
            <a:avLst/>
          </a:prstGeom>
          <a:solidFill>
            <a:schemeClr val="accent5">
              <a:lumMod val="20000"/>
              <a:lumOff val="80000"/>
            </a:schemeClr>
          </a:solidFill>
          <a:ln w="28575">
            <a:solidFill>
              <a:schemeClr val="tx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r>
              <a:rPr lang="en-US" b="1" dirty="0">
                <a:solidFill>
                  <a:srgbClr val="203324"/>
                </a:solidFill>
                <a:ea typeface="+mn-lt"/>
                <a:cs typeface="+mn-lt"/>
              </a:rPr>
              <a:t>Increased risk, initial breach phase</a:t>
            </a:r>
            <a:endParaRPr lang="en-US" b="1" dirty="0">
              <a:solidFill>
                <a:srgbClr val="203324"/>
              </a:solidFill>
              <a:ea typeface="Calibri"/>
              <a:cs typeface="Calibri"/>
            </a:endParaRPr>
          </a:p>
        </p:txBody>
      </p:sp>
      <p:sp>
        <p:nvSpPr>
          <p:cNvPr id="13" name="Parallelogram 12">
            <a:extLst>
              <a:ext uri="{FF2B5EF4-FFF2-40B4-BE49-F238E27FC236}">
                <a16:creationId xmlns:a16="http://schemas.microsoft.com/office/drawing/2014/main" id="{DAD6017E-DB1B-FD46-261C-677A568B41D7}"/>
              </a:ext>
            </a:extLst>
          </p:cNvPr>
          <p:cNvSpPr/>
          <p:nvPr/>
        </p:nvSpPr>
        <p:spPr>
          <a:xfrm>
            <a:off x="1894112" y="3875313"/>
            <a:ext cx="3429000" cy="593271"/>
          </a:xfrm>
          <a:prstGeom prst="parallelogram">
            <a:avLst/>
          </a:prstGeom>
          <a:solidFill>
            <a:schemeClr val="accent5">
              <a:lumMod val="20000"/>
              <a:lumOff val="80000"/>
            </a:schemeClr>
          </a:solidFill>
          <a:ln w="28575">
            <a:solidFill>
              <a:schemeClr val="tx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r>
              <a:rPr lang="en-US" b="1" dirty="0">
                <a:solidFill>
                  <a:srgbClr val="203324"/>
                </a:solidFill>
                <a:ea typeface="+mn-lt"/>
                <a:cs typeface="+mn-lt"/>
              </a:rPr>
              <a:t>Elevated risk, targeted threats</a:t>
            </a:r>
            <a:endParaRPr lang="en-US" b="1" dirty="0">
              <a:solidFill>
                <a:srgbClr val="203324"/>
              </a:solidFill>
              <a:ea typeface="Calibri"/>
              <a:cs typeface="Calibri"/>
            </a:endParaRPr>
          </a:p>
        </p:txBody>
      </p:sp>
      <p:sp>
        <p:nvSpPr>
          <p:cNvPr id="14" name="Parallelogram 13">
            <a:extLst>
              <a:ext uri="{FF2B5EF4-FFF2-40B4-BE49-F238E27FC236}">
                <a16:creationId xmlns:a16="http://schemas.microsoft.com/office/drawing/2014/main" id="{6AB9C04F-E828-D7C1-576D-226F6CD304A7}"/>
              </a:ext>
            </a:extLst>
          </p:cNvPr>
          <p:cNvSpPr/>
          <p:nvPr/>
        </p:nvSpPr>
        <p:spPr>
          <a:xfrm>
            <a:off x="1894113" y="4702628"/>
            <a:ext cx="3429000" cy="593271"/>
          </a:xfrm>
          <a:prstGeom prst="parallelogram">
            <a:avLst/>
          </a:prstGeom>
          <a:solidFill>
            <a:schemeClr val="accent5">
              <a:lumMod val="20000"/>
              <a:lumOff val="80000"/>
            </a:schemeClr>
          </a:solidFill>
          <a:ln w="28575">
            <a:solidFill>
              <a:schemeClr val="tx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r>
              <a:rPr lang="en-US" b="1" dirty="0">
                <a:solidFill>
                  <a:srgbClr val="203324"/>
                </a:solidFill>
              </a:rPr>
              <a:t>High risk, critical vulnerabilities</a:t>
            </a:r>
            <a:endParaRPr lang="en-US" b="1" dirty="0">
              <a:solidFill>
                <a:srgbClr val="203324"/>
              </a:solidFill>
              <a:cs typeface="Calibri"/>
            </a:endParaRPr>
          </a:p>
        </p:txBody>
      </p:sp>
      <p:sp>
        <p:nvSpPr>
          <p:cNvPr id="15" name="Arrow: Pentagon 14">
            <a:extLst>
              <a:ext uri="{FF2B5EF4-FFF2-40B4-BE49-F238E27FC236}">
                <a16:creationId xmlns:a16="http://schemas.microsoft.com/office/drawing/2014/main" id="{6DD9E8C0-9A29-DA59-D1B4-F8D6E2F35B3C}"/>
              </a:ext>
            </a:extLst>
          </p:cNvPr>
          <p:cNvSpPr/>
          <p:nvPr/>
        </p:nvSpPr>
        <p:spPr>
          <a:xfrm>
            <a:off x="408214" y="5399314"/>
            <a:ext cx="5170713" cy="1355270"/>
          </a:xfrm>
          <a:prstGeom prst="homePlate">
            <a:avLst/>
          </a:prstGeom>
          <a:solidFill>
            <a:srgbClr val="203324"/>
          </a:solidFill>
          <a:ln w="12700">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r>
              <a:rPr lang="en-US" b="1" dirty="0">
                <a:solidFill>
                  <a:schemeClr val="bg1"/>
                </a:solidFill>
                <a:ea typeface="+mn-lt"/>
                <a:cs typeface="+mn-lt"/>
              </a:rPr>
              <a:t>For instance, the Finance sector shows a 73% chance of escalation to State 3, indicating an urgent security review. This data drives proactive cybersecurity strategy and resource allocation.</a:t>
            </a:r>
            <a:endParaRPr lang="en-US" b="1" dirty="0">
              <a:solidFill>
                <a:schemeClr val="bg1"/>
              </a:solidFill>
              <a:ea typeface="Calibri"/>
              <a:cs typeface="Calibri"/>
            </a:endParaRPr>
          </a:p>
        </p:txBody>
      </p:sp>
      <p:pic>
        <p:nvPicPr>
          <p:cNvPr id="16" name="Picture 15" descr="A table with numbers and letters&#10;&#10;Description automatically generated">
            <a:extLst>
              <a:ext uri="{FF2B5EF4-FFF2-40B4-BE49-F238E27FC236}">
                <a16:creationId xmlns:a16="http://schemas.microsoft.com/office/drawing/2014/main" id="{7CB5373A-9626-4EEE-C391-AE74B9BC08E7}"/>
              </a:ext>
            </a:extLst>
          </p:cNvPr>
          <p:cNvPicPr>
            <a:picLocks noChangeAspect="1"/>
          </p:cNvPicPr>
          <p:nvPr/>
        </p:nvPicPr>
        <p:blipFill>
          <a:blip r:embed="rId2"/>
          <a:stretch>
            <a:fillRect/>
          </a:stretch>
        </p:blipFill>
        <p:spPr>
          <a:xfrm>
            <a:off x="5784170" y="770920"/>
            <a:ext cx="5957661" cy="5183110"/>
          </a:xfrm>
          <a:prstGeom prst="rect">
            <a:avLst/>
          </a:prstGeom>
        </p:spPr>
      </p:pic>
    </p:spTree>
    <p:extLst>
      <p:ext uri="{BB962C8B-B14F-4D97-AF65-F5344CB8AC3E}">
        <p14:creationId xmlns:p14="http://schemas.microsoft.com/office/powerpoint/2010/main" val="2461468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301739-4803-155E-EEC6-822674378016}"/>
              </a:ext>
            </a:extLst>
          </p:cNvPr>
          <p:cNvSpPr>
            <a:spLocks noGrp="1"/>
          </p:cNvSpPr>
          <p:nvPr>
            <p:ph type="body" sz="quarter" idx="13"/>
          </p:nvPr>
        </p:nvSpPr>
        <p:spPr/>
        <p:txBody>
          <a:bodyPr/>
          <a:lstStyle/>
          <a:p>
            <a:pPr>
              <a:buNone/>
            </a:pPr>
            <a:r>
              <a:rPr lang="en-IN" dirty="0"/>
              <a:t>Risk assessment of LLMs</a:t>
            </a:r>
          </a:p>
        </p:txBody>
      </p:sp>
      <p:grpSp>
        <p:nvGrpSpPr>
          <p:cNvPr id="3" name="Group 2">
            <a:extLst>
              <a:ext uri="{FF2B5EF4-FFF2-40B4-BE49-F238E27FC236}">
                <a16:creationId xmlns:a16="http://schemas.microsoft.com/office/drawing/2014/main" id="{A02F8B3A-328C-CA65-EFBA-CD02F1CEE019}"/>
              </a:ext>
            </a:extLst>
          </p:cNvPr>
          <p:cNvGrpSpPr/>
          <p:nvPr/>
        </p:nvGrpSpPr>
        <p:grpSpPr>
          <a:xfrm>
            <a:off x="1219200" y="2057400"/>
            <a:ext cx="9144000" cy="3781230"/>
            <a:chOff x="1219200" y="2057400"/>
            <a:chExt cx="9144000" cy="3733800"/>
          </a:xfrm>
        </p:grpSpPr>
        <p:sp>
          <p:nvSpPr>
            <p:cNvPr id="5" name="Rounded Rectangle 6">
              <a:extLst>
                <a:ext uri="{FF2B5EF4-FFF2-40B4-BE49-F238E27FC236}">
                  <a16:creationId xmlns:a16="http://schemas.microsoft.com/office/drawing/2014/main" id="{5C31514B-4DB9-C560-5543-1A7D9AAF68FE}"/>
                </a:ext>
              </a:extLst>
            </p:cNvPr>
            <p:cNvSpPr/>
            <p:nvPr/>
          </p:nvSpPr>
          <p:spPr>
            <a:xfrm>
              <a:off x="1219200" y="2057400"/>
              <a:ext cx="9144000" cy="3733800"/>
            </a:xfrm>
            <a:prstGeom prst="roundRect">
              <a:avLst/>
            </a:prstGeom>
            <a:solidFill>
              <a:schemeClr val="tx2">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endParaRPr lang="en-US" dirty="0"/>
            </a:p>
          </p:txBody>
        </p:sp>
        <p:grpSp>
          <p:nvGrpSpPr>
            <p:cNvPr id="6" name="Group 5">
              <a:extLst>
                <a:ext uri="{FF2B5EF4-FFF2-40B4-BE49-F238E27FC236}">
                  <a16:creationId xmlns:a16="http://schemas.microsoft.com/office/drawing/2014/main" id="{4CD6F61D-3F8B-323B-01D3-302F8E3D8D58}"/>
                </a:ext>
              </a:extLst>
            </p:cNvPr>
            <p:cNvGrpSpPr/>
            <p:nvPr/>
          </p:nvGrpSpPr>
          <p:grpSpPr>
            <a:xfrm>
              <a:off x="1752600" y="2286000"/>
              <a:ext cx="8077200" cy="3276600"/>
              <a:chOff x="1752600" y="2286000"/>
              <a:chExt cx="8077200" cy="3276600"/>
            </a:xfrm>
          </p:grpSpPr>
          <p:sp>
            <p:nvSpPr>
              <p:cNvPr id="9" name="Rounded Rectangle 7">
                <a:extLst>
                  <a:ext uri="{FF2B5EF4-FFF2-40B4-BE49-F238E27FC236}">
                    <a16:creationId xmlns:a16="http://schemas.microsoft.com/office/drawing/2014/main" id="{F44FFE95-83A2-C928-AF13-94F41717F219}"/>
                  </a:ext>
                </a:extLst>
              </p:cNvPr>
              <p:cNvSpPr/>
              <p:nvPr/>
            </p:nvSpPr>
            <p:spPr>
              <a:xfrm>
                <a:off x="1752600" y="2286000"/>
                <a:ext cx="2514600" cy="3276600"/>
              </a:xfrm>
              <a:prstGeom prst="roundRect">
                <a:avLst/>
              </a:prstGeom>
              <a:solidFill>
                <a:schemeClr val="accent5">
                  <a:lumMod val="20000"/>
                  <a:lumOff val="80000"/>
                </a:schemeClr>
              </a:solidFill>
              <a:ln>
                <a:solidFill>
                  <a:srgbClr val="1E5929"/>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t"/>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457200" rtl="0" eaLnBrk="1" latinLnBrk="0" hangingPunct="1">
                  <a:defRPr kern="1200">
                    <a:solidFill>
                      <a:schemeClr val="dk1"/>
                    </a:solidFill>
                    <a:latin typeface="+mn-lt"/>
                    <a:ea typeface="+mn-ea"/>
                    <a:cs typeface="+mn-cs"/>
                  </a:defRPr>
                </a:lvl6pPr>
                <a:lvl7pPr marL="2743200" algn="l" defTabSz="457200" rtl="0" eaLnBrk="1" latinLnBrk="0" hangingPunct="1">
                  <a:defRPr kern="1200">
                    <a:solidFill>
                      <a:schemeClr val="dk1"/>
                    </a:solidFill>
                    <a:latin typeface="+mn-lt"/>
                    <a:ea typeface="+mn-ea"/>
                    <a:cs typeface="+mn-cs"/>
                  </a:defRPr>
                </a:lvl7pPr>
                <a:lvl8pPr marL="3200400" algn="l" defTabSz="457200" rtl="0" eaLnBrk="1" latinLnBrk="0" hangingPunct="1">
                  <a:defRPr kern="1200">
                    <a:solidFill>
                      <a:schemeClr val="dk1"/>
                    </a:solidFill>
                    <a:latin typeface="+mn-lt"/>
                    <a:ea typeface="+mn-ea"/>
                    <a:cs typeface="+mn-cs"/>
                  </a:defRPr>
                </a:lvl8pPr>
                <a:lvl9pPr marL="3657600" algn="l" defTabSz="457200" rtl="0" eaLnBrk="1" latinLnBrk="0" hangingPunct="1">
                  <a:defRPr kern="1200">
                    <a:solidFill>
                      <a:schemeClr val="dk1"/>
                    </a:solidFill>
                    <a:latin typeface="+mn-lt"/>
                    <a:ea typeface="+mn-ea"/>
                    <a:cs typeface="+mn-cs"/>
                  </a:defRPr>
                </a:lvl9pPr>
              </a:lstStyle>
              <a:p>
                <a:pPr algn="ctr"/>
                <a:r>
                  <a:rPr lang="en-US" sz="2400" b="1" dirty="0">
                    <a:solidFill>
                      <a:schemeClr val="tx1">
                        <a:lumMod val="75000"/>
                      </a:schemeClr>
                    </a:solidFill>
                  </a:rPr>
                  <a:t>Threats</a:t>
                </a:r>
                <a:endParaRPr lang="en-US" sz="2400" b="1">
                  <a:solidFill>
                    <a:schemeClr val="tx1">
                      <a:lumMod val="75000"/>
                    </a:schemeClr>
                  </a:solidFill>
                  <a:ea typeface="Calibri"/>
                  <a:cs typeface="Calibri"/>
                </a:endParaRPr>
              </a:p>
              <a:p>
                <a:pPr algn="ctr"/>
                <a:r>
                  <a:rPr lang="en-US" sz="1600" b="1" dirty="0">
                    <a:solidFill>
                      <a:schemeClr val="tx1">
                        <a:lumMod val="75000"/>
                      </a:schemeClr>
                    </a:solidFill>
                  </a:rPr>
                  <a:t>(Type of Attack)</a:t>
                </a:r>
                <a:endParaRPr lang="en-US" sz="1600" b="1">
                  <a:solidFill>
                    <a:schemeClr val="tx1">
                      <a:lumMod val="75000"/>
                    </a:schemeClr>
                  </a:solidFill>
                  <a:ea typeface="Calibri"/>
                  <a:cs typeface="Calibri"/>
                </a:endParaRPr>
              </a:p>
              <a:p>
                <a:pPr algn="ctr"/>
                <a:endParaRPr lang="en-US" dirty="0">
                  <a:solidFill>
                    <a:schemeClr val="tx1">
                      <a:lumMod val="75000"/>
                    </a:schemeClr>
                  </a:solidFill>
                  <a:ea typeface="Calibri"/>
                  <a:cs typeface="Calibri"/>
                </a:endParaRPr>
              </a:p>
              <a:p>
                <a:pPr algn="ctr"/>
                <a:r>
                  <a:rPr lang="en-US" sz="2000" dirty="0">
                    <a:solidFill>
                      <a:schemeClr val="tx1">
                        <a:lumMod val="75000"/>
                      </a:schemeClr>
                    </a:solidFill>
                  </a:rPr>
                  <a:t>Using LLM Attack Mapping, Probability of each type of  attack is calculated.</a:t>
                </a:r>
                <a:endParaRPr lang="en-US" sz="2000">
                  <a:solidFill>
                    <a:schemeClr val="tx1">
                      <a:lumMod val="75000"/>
                    </a:schemeClr>
                  </a:solidFill>
                  <a:ea typeface="Calibri"/>
                  <a:cs typeface="Calibri"/>
                </a:endParaRPr>
              </a:p>
            </p:txBody>
          </p:sp>
          <p:sp>
            <p:nvSpPr>
              <p:cNvPr id="10" name="Rounded Rectangle 10">
                <a:extLst>
                  <a:ext uri="{FF2B5EF4-FFF2-40B4-BE49-F238E27FC236}">
                    <a16:creationId xmlns:a16="http://schemas.microsoft.com/office/drawing/2014/main" id="{3A1EFD59-6C57-785E-9966-F49F5ADE6F93}"/>
                  </a:ext>
                </a:extLst>
              </p:cNvPr>
              <p:cNvSpPr/>
              <p:nvPr/>
            </p:nvSpPr>
            <p:spPr>
              <a:xfrm>
                <a:off x="4572000" y="2286000"/>
                <a:ext cx="2514600" cy="3276600"/>
              </a:xfrm>
              <a:prstGeom prst="roundRect">
                <a:avLst/>
              </a:prstGeom>
              <a:solidFill>
                <a:schemeClr val="accent5">
                  <a:lumMod val="20000"/>
                  <a:lumOff val="80000"/>
                </a:schemeClr>
              </a:solidFill>
              <a:ln>
                <a:solidFill>
                  <a:srgbClr val="1E5929"/>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t"/>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457200" rtl="0" eaLnBrk="1" latinLnBrk="0" hangingPunct="1">
                  <a:defRPr kern="1200">
                    <a:solidFill>
                      <a:schemeClr val="dk1"/>
                    </a:solidFill>
                    <a:latin typeface="+mn-lt"/>
                    <a:ea typeface="+mn-ea"/>
                    <a:cs typeface="+mn-cs"/>
                  </a:defRPr>
                </a:lvl6pPr>
                <a:lvl7pPr marL="2743200" algn="l" defTabSz="457200" rtl="0" eaLnBrk="1" latinLnBrk="0" hangingPunct="1">
                  <a:defRPr kern="1200">
                    <a:solidFill>
                      <a:schemeClr val="dk1"/>
                    </a:solidFill>
                    <a:latin typeface="+mn-lt"/>
                    <a:ea typeface="+mn-ea"/>
                    <a:cs typeface="+mn-cs"/>
                  </a:defRPr>
                </a:lvl7pPr>
                <a:lvl8pPr marL="3200400" algn="l" defTabSz="457200" rtl="0" eaLnBrk="1" latinLnBrk="0" hangingPunct="1">
                  <a:defRPr kern="1200">
                    <a:solidFill>
                      <a:schemeClr val="dk1"/>
                    </a:solidFill>
                    <a:latin typeface="+mn-lt"/>
                    <a:ea typeface="+mn-ea"/>
                    <a:cs typeface="+mn-cs"/>
                  </a:defRPr>
                </a:lvl8pPr>
                <a:lvl9pPr marL="3657600" algn="l" defTabSz="457200" rtl="0" eaLnBrk="1" latinLnBrk="0" hangingPunct="1">
                  <a:defRPr kern="1200">
                    <a:solidFill>
                      <a:schemeClr val="dk1"/>
                    </a:solidFill>
                    <a:latin typeface="+mn-lt"/>
                    <a:ea typeface="+mn-ea"/>
                    <a:cs typeface="+mn-cs"/>
                  </a:defRPr>
                </a:lvl9pPr>
              </a:lstStyle>
              <a:p>
                <a:pPr algn="ctr"/>
                <a:r>
                  <a:rPr lang="en-US" sz="2400" b="1" dirty="0">
                    <a:solidFill>
                      <a:schemeClr val="tx1">
                        <a:lumMod val="75000"/>
                      </a:schemeClr>
                    </a:solidFill>
                  </a:rPr>
                  <a:t>Vulnerability</a:t>
                </a:r>
                <a:endParaRPr lang="en-US" sz="2400" b="1">
                  <a:solidFill>
                    <a:schemeClr val="tx1">
                      <a:lumMod val="75000"/>
                    </a:schemeClr>
                  </a:solidFill>
                  <a:ea typeface="Calibri"/>
                  <a:cs typeface="Calibri"/>
                </a:endParaRPr>
              </a:p>
              <a:p>
                <a:pPr algn="ctr"/>
                <a:r>
                  <a:rPr lang="en-US" sz="1600" b="1" dirty="0">
                    <a:solidFill>
                      <a:schemeClr val="tx1">
                        <a:lumMod val="75000"/>
                      </a:schemeClr>
                    </a:solidFill>
                  </a:rPr>
                  <a:t>(Probability of an Attack)</a:t>
                </a:r>
                <a:endParaRPr lang="en-US" sz="1600" b="1">
                  <a:solidFill>
                    <a:schemeClr val="tx1">
                      <a:lumMod val="75000"/>
                    </a:schemeClr>
                  </a:solidFill>
                  <a:ea typeface="Calibri"/>
                  <a:cs typeface="Calibri"/>
                </a:endParaRPr>
              </a:p>
              <a:p>
                <a:pPr algn="ctr"/>
                <a:endParaRPr lang="en-US" sz="1200" b="1" dirty="0">
                  <a:solidFill>
                    <a:schemeClr val="tx1">
                      <a:lumMod val="75000"/>
                    </a:schemeClr>
                  </a:solidFill>
                  <a:ea typeface="Calibri"/>
                  <a:cs typeface="Calibri"/>
                </a:endParaRPr>
              </a:p>
              <a:p>
                <a:pPr algn="ctr"/>
                <a:r>
                  <a:rPr lang="en-US" sz="2000" dirty="0">
                    <a:solidFill>
                      <a:schemeClr val="tx1">
                        <a:lumMod val="75000"/>
                      </a:schemeClr>
                    </a:solidFill>
                  </a:rPr>
                  <a:t>Assess sector vulnerability to LLM attacks with Markov Chain Analysis.</a:t>
                </a:r>
                <a:endParaRPr lang="en-US" sz="2000">
                  <a:solidFill>
                    <a:schemeClr val="tx1">
                      <a:lumMod val="75000"/>
                    </a:schemeClr>
                  </a:solidFill>
                  <a:ea typeface="Calibri"/>
                  <a:cs typeface="Calibri"/>
                </a:endParaRPr>
              </a:p>
            </p:txBody>
          </p:sp>
          <p:sp>
            <p:nvSpPr>
              <p:cNvPr id="15" name="Rounded Rectangle 11">
                <a:extLst>
                  <a:ext uri="{FF2B5EF4-FFF2-40B4-BE49-F238E27FC236}">
                    <a16:creationId xmlns:a16="http://schemas.microsoft.com/office/drawing/2014/main" id="{3A581363-FF3C-1F58-2C2C-9FA6D24E67DE}"/>
                  </a:ext>
                </a:extLst>
              </p:cNvPr>
              <p:cNvSpPr/>
              <p:nvPr/>
            </p:nvSpPr>
            <p:spPr>
              <a:xfrm>
                <a:off x="7467600" y="2286000"/>
                <a:ext cx="2362200" cy="3276600"/>
              </a:xfrm>
              <a:prstGeom prst="roundRect">
                <a:avLst/>
              </a:prstGeom>
              <a:solidFill>
                <a:schemeClr val="accent5">
                  <a:lumMod val="20000"/>
                  <a:lumOff val="80000"/>
                </a:schemeClr>
              </a:solidFill>
              <a:ln>
                <a:solidFill>
                  <a:srgbClr val="1E5929"/>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t"/>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457200" rtl="0" eaLnBrk="1" latinLnBrk="0" hangingPunct="1">
                  <a:defRPr kern="1200">
                    <a:solidFill>
                      <a:schemeClr val="dk1"/>
                    </a:solidFill>
                    <a:latin typeface="+mn-lt"/>
                    <a:ea typeface="+mn-ea"/>
                    <a:cs typeface="+mn-cs"/>
                  </a:defRPr>
                </a:lvl6pPr>
                <a:lvl7pPr marL="2743200" algn="l" defTabSz="457200" rtl="0" eaLnBrk="1" latinLnBrk="0" hangingPunct="1">
                  <a:defRPr kern="1200">
                    <a:solidFill>
                      <a:schemeClr val="dk1"/>
                    </a:solidFill>
                    <a:latin typeface="+mn-lt"/>
                    <a:ea typeface="+mn-ea"/>
                    <a:cs typeface="+mn-cs"/>
                  </a:defRPr>
                </a:lvl7pPr>
                <a:lvl8pPr marL="3200400" algn="l" defTabSz="457200" rtl="0" eaLnBrk="1" latinLnBrk="0" hangingPunct="1">
                  <a:defRPr kern="1200">
                    <a:solidFill>
                      <a:schemeClr val="dk1"/>
                    </a:solidFill>
                    <a:latin typeface="+mn-lt"/>
                    <a:ea typeface="+mn-ea"/>
                    <a:cs typeface="+mn-cs"/>
                  </a:defRPr>
                </a:lvl8pPr>
                <a:lvl9pPr marL="3657600" algn="l" defTabSz="457200" rtl="0" eaLnBrk="1" latinLnBrk="0" hangingPunct="1">
                  <a:defRPr kern="1200">
                    <a:solidFill>
                      <a:schemeClr val="dk1"/>
                    </a:solidFill>
                    <a:latin typeface="+mn-lt"/>
                    <a:ea typeface="+mn-ea"/>
                    <a:cs typeface="+mn-cs"/>
                  </a:defRPr>
                </a:lvl9pPr>
              </a:lstStyle>
              <a:p>
                <a:pPr algn="ctr"/>
                <a:r>
                  <a:rPr lang="en-US" sz="2400" b="1" dirty="0">
                    <a:solidFill>
                      <a:schemeClr val="tx1">
                        <a:lumMod val="75000"/>
                      </a:schemeClr>
                    </a:solidFill>
                  </a:rPr>
                  <a:t>Consequence</a:t>
                </a:r>
                <a:endParaRPr lang="en-US" sz="2400" b="1">
                  <a:solidFill>
                    <a:schemeClr val="tx1">
                      <a:lumMod val="75000"/>
                    </a:schemeClr>
                  </a:solidFill>
                  <a:ea typeface="Calibri"/>
                  <a:cs typeface="Calibri"/>
                </a:endParaRPr>
              </a:p>
              <a:p>
                <a:pPr algn="ctr"/>
                <a:r>
                  <a:rPr lang="en-US" sz="1600" b="1" dirty="0">
                    <a:solidFill>
                      <a:schemeClr val="tx1">
                        <a:lumMod val="75000"/>
                      </a:schemeClr>
                    </a:solidFill>
                  </a:rPr>
                  <a:t>(How sector will be Affected)</a:t>
                </a:r>
                <a:endParaRPr lang="en-US" sz="1600" b="1">
                  <a:solidFill>
                    <a:schemeClr val="tx1">
                      <a:lumMod val="75000"/>
                    </a:schemeClr>
                  </a:solidFill>
                  <a:ea typeface="Calibri"/>
                  <a:cs typeface="Calibri"/>
                </a:endParaRPr>
              </a:p>
              <a:p>
                <a:pPr algn="ctr"/>
                <a:endParaRPr lang="en-US" sz="1200" dirty="0">
                  <a:solidFill>
                    <a:schemeClr val="tx1">
                      <a:lumMod val="75000"/>
                    </a:schemeClr>
                  </a:solidFill>
                  <a:ea typeface="Calibri"/>
                  <a:cs typeface="Calibri"/>
                </a:endParaRPr>
              </a:p>
              <a:p>
                <a:pPr algn="ctr"/>
                <a:r>
                  <a:rPr lang="en-US" sz="2000" dirty="0">
                    <a:solidFill>
                      <a:schemeClr val="tx1">
                        <a:lumMod val="75000"/>
                      </a:schemeClr>
                    </a:solidFill>
                  </a:rPr>
                  <a:t>In what ways, an LLM attack will harm the sector?</a:t>
                </a:r>
                <a:endParaRPr lang="en-US" sz="2000" dirty="0">
                  <a:solidFill>
                    <a:schemeClr val="tx1">
                      <a:lumMod val="75000"/>
                    </a:schemeClr>
                  </a:solidFill>
                  <a:ea typeface="Calibri"/>
                  <a:cs typeface="Calibri"/>
                </a:endParaRPr>
              </a:p>
              <a:p>
                <a:pPr algn="ctr"/>
                <a:endParaRPr lang="en-US" sz="1200" dirty="0"/>
              </a:p>
            </p:txBody>
          </p:sp>
        </p:grpSp>
      </p:grpSp>
      <p:sp>
        <p:nvSpPr>
          <p:cNvPr id="4" name="Down Arrow Callout 2">
            <a:extLst>
              <a:ext uri="{FF2B5EF4-FFF2-40B4-BE49-F238E27FC236}">
                <a16:creationId xmlns:a16="http://schemas.microsoft.com/office/drawing/2014/main" id="{7B942EAB-055B-7D2A-1207-043FC237F68C}"/>
              </a:ext>
            </a:extLst>
          </p:cNvPr>
          <p:cNvSpPr/>
          <p:nvPr/>
        </p:nvSpPr>
        <p:spPr>
          <a:xfrm>
            <a:off x="2476500" y="1004836"/>
            <a:ext cx="6629400" cy="914400"/>
          </a:xfrm>
          <a:prstGeom prst="downArrowCallout">
            <a:avLst/>
          </a:prstGeom>
          <a:solidFill>
            <a:schemeClr val="accent5">
              <a:lumMod val="20000"/>
              <a:lumOff val="80000"/>
            </a:schemeClr>
          </a:solid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endParaRPr lang="en-US" dirty="0">
              <a:solidFill>
                <a:schemeClr val="bg1"/>
              </a:solidFill>
              <a:cs typeface="Calibri"/>
            </a:endParaRPr>
          </a:p>
          <a:p>
            <a:pPr algn="ctr"/>
            <a:r>
              <a:rPr lang="en-US" sz="2400" b="1" dirty="0">
                <a:solidFill>
                  <a:schemeClr val="tx1">
                    <a:lumMod val="75000"/>
                  </a:schemeClr>
                </a:solidFill>
                <a:cs typeface="Calibri"/>
              </a:rPr>
              <a:t>3 Components of LLM’s Risk Assessment</a:t>
            </a:r>
            <a:endParaRPr lang="en-US" sz="2400" b="1">
              <a:solidFill>
                <a:schemeClr val="tx1">
                  <a:lumMod val="75000"/>
                </a:schemeClr>
              </a:solidFill>
              <a:cs typeface="Calibri"/>
            </a:endParaRPr>
          </a:p>
          <a:p>
            <a:pPr algn="ctr"/>
            <a:endParaRPr lang="en-US" dirty="0">
              <a:solidFill>
                <a:schemeClr val="bg1"/>
              </a:solidFill>
            </a:endParaRPr>
          </a:p>
        </p:txBody>
      </p:sp>
    </p:spTree>
    <p:extLst>
      <p:ext uri="{BB962C8B-B14F-4D97-AF65-F5344CB8AC3E}">
        <p14:creationId xmlns:p14="http://schemas.microsoft.com/office/powerpoint/2010/main" val="2239991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DA2360-D3D9-F82A-1BC1-50AD3FDD38F6}"/>
              </a:ext>
            </a:extLst>
          </p:cNvPr>
          <p:cNvSpPr>
            <a:spLocks noGrp="1"/>
          </p:cNvSpPr>
          <p:nvPr>
            <p:ph type="body" sz="quarter" idx="13"/>
          </p:nvPr>
        </p:nvSpPr>
        <p:spPr/>
        <p:txBody>
          <a:bodyPr/>
          <a:lstStyle/>
          <a:p>
            <a:r>
              <a:rPr lang="en-IN" sz="1400" b="1" i="0" u="none" strike="noStrike" cap="all" dirty="0">
                <a:solidFill>
                  <a:srgbClr val="FFFFFF"/>
                </a:solidFill>
                <a:effectLst/>
                <a:latin typeface="Calibri" panose="020F0502020204030204" pitchFamily="34" charset="0"/>
              </a:rPr>
              <a:t>RISK ASSESSMENT OF LLMS</a:t>
            </a:r>
            <a:r>
              <a:rPr lang="en-IN" sz="1400" b="0" i="0" dirty="0">
                <a:solidFill>
                  <a:srgbClr val="000000"/>
                </a:solidFill>
                <a:effectLst/>
                <a:latin typeface="Calibri" panose="020F0502020204030204" pitchFamily="34" charset="0"/>
              </a:rPr>
              <a:t>​</a:t>
            </a:r>
            <a:endParaRPr lang="en-US" sz="1400" dirty="0"/>
          </a:p>
          <a:p>
            <a:endParaRPr lang="en-US" dirty="0"/>
          </a:p>
        </p:txBody>
      </p:sp>
      <p:graphicFrame>
        <p:nvGraphicFramePr>
          <p:cNvPr id="14" name="Diagram 13">
            <a:extLst>
              <a:ext uri="{FF2B5EF4-FFF2-40B4-BE49-F238E27FC236}">
                <a16:creationId xmlns:a16="http://schemas.microsoft.com/office/drawing/2014/main" id="{01074B6C-4374-BA81-4EB8-9BEA93FF1CE4}"/>
              </a:ext>
            </a:extLst>
          </p:cNvPr>
          <p:cNvGraphicFramePr/>
          <p:nvPr>
            <p:extLst>
              <p:ext uri="{D42A27DB-BD31-4B8C-83A1-F6EECF244321}">
                <p14:modId xmlns:p14="http://schemas.microsoft.com/office/powerpoint/2010/main" val="1432110555"/>
              </p:ext>
            </p:extLst>
          </p:nvPr>
        </p:nvGraphicFramePr>
        <p:xfrm>
          <a:off x="-533399" y="723218"/>
          <a:ext cx="12560903" cy="3395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6" name="Diagram 25">
            <a:extLst>
              <a:ext uri="{FF2B5EF4-FFF2-40B4-BE49-F238E27FC236}">
                <a16:creationId xmlns:a16="http://schemas.microsoft.com/office/drawing/2014/main" id="{1FF84E08-32E3-02F3-1576-A56A04C72E66}"/>
              </a:ext>
            </a:extLst>
          </p:cNvPr>
          <p:cNvGraphicFramePr/>
          <p:nvPr>
            <p:extLst>
              <p:ext uri="{D42A27DB-BD31-4B8C-83A1-F6EECF244321}">
                <p14:modId xmlns:p14="http://schemas.microsoft.com/office/powerpoint/2010/main" val="4034733934"/>
              </p:ext>
            </p:extLst>
          </p:nvPr>
        </p:nvGraphicFramePr>
        <p:xfrm>
          <a:off x="-533400" y="3962400"/>
          <a:ext cx="12573000" cy="289197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204373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301739-4803-155E-EEC6-822674378016}"/>
              </a:ext>
            </a:extLst>
          </p:cNvPr>
          <p:cNvSpPr>
            <a:spLocks noGrp="1"/>
          </p:cNvSpPr>
          <p:nvPr>
            <p:ph type="body" sz="quarter" idx="13"/>
          </p:nvPr>
        </p:nvSpPr>
        <p:spPr/>
        <p:txBody>
          <a:bodyPr/>
          <a:lstStyle/>
          <a:p>
            <a:pPr>
              <a:buNone/>
            </a:pPr>
            <a:r>
              <a:rPr lang="en-IN" dirty="0"/>
              <a:t>Risk assessment of LLMs</a:t>
            </a:r>
          </a:p>
        </p:txBody>
      </p:sp>
      <p:sp>
        <p:nvSpPr>
          <p:cNvPr id="22" name="TextBox 21">
            <a:extLst>
              <a:ext uri="{FF2B5EF4-FFF2-40B4-BE49-F238E27FC236}">
                <a16:creationId xmlns:a16="http://schemas.microsoft.com/office/drawing/2014/main" id="{A9179BE6-DEE9-0C3B-60B1-3AFE415CB590}"/>
              </a:ext>
            </a:extLst>
          </p:cNvPr>
          <p:cNvSpPr txBox="1"/>
          <p:nvPr/>
        </p:nvSpPr>
        <p:spPr>
          <a:xfrm>
            <a:off x="409712" y="604627"/>
            <a:ext cx="3696909" cy="369332"/>
          </a:xfrm>
          <a:prstGeom prst="rect">
            <a:avLst/>
          </a:prstGeom>
          <a:noFill/>
        </p:spPr>
        <p:txBody>
          <a:bodyPr wrap="none" rtlCol="0">
            <a:spAutoFit/>
          </a:bodyPr>
          <a:lstStyle/>
          <a:p>
            <a:pPr marL="285750" indent="-285750">
              <a:buFont typeface="Arial" panose="020B0604020202020204" pitchFamily="34" charset="0"/>
              <a:buChar char="•"/>
            </a:pPr>
            <a:r>
              <a:rPr lang="en-US" dirty="0"/>
              <a:t>LLM Attack Risk Factor by Location</a:t>
            </a:r>
          </a:p>
        </p:txBody>
      </p:sp>
      <p:pic>
        <p:nvPicPr>
          <p:cNvPr id="3" name="Picture 2" descr="A map of the united states&#10;&#10;Description automatically generated">
            <a:extLst>
              <a:ext uri="{FF2B5EF4-FFF2-40B4-BE49-F238E27FC236}">
                <a16:creationId xmlns:a16="http://schemas.microsoft.com/office/drawing/2014/main" id="{D3DAA0FD-9AC7-3C69-94A0-4129CB8EAFE0}"/>
              </a:ext>
            </a:extLst>
          </p:cNvPr>
          <p:cNvPicPr>
            <a:picLocks noChangeAspect="1"/>
          </p:cNvPicPr>
          <p:nvPr/>
        </p:nvPicPr>
        <p:blipFill>
          <a:blip r:embed="rId3"/>
          <a:stretch>
            <a:fillRect/>
          </a:stretch>
        </p:blipFill>
        <p:spPr>
          <a:xfrm>
            <a:off x="410977" y="1008812"/>
            <a:ext cx="11140772" cy="5502232"/>
          </a:xfrm>
          <a:prstGeom prst="rect">
            <a:avLst/>
          </a:prstGeom>
        </p:spPr>
      </p:pic>
    </p:spTree>
    <p:extLst>
      <p:ext uri="{BB962C8B-B14F-4D97-AF65-F5344CB8AC3E}">
        <p14:creationId xmlns:p14="http://schemas.microsoft.com/office/powerpoint/2010/main" val="4135048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301739-4803-155E-EEC6-822674378016}"/>
              </a:ext>
            </a:extLst>
          </p:cNvPr>
          <p:cNvSpPr>
            <a:spLocks noGrp="1"/>
          </p:cNvSpPr>
          <p:nvPr>
            <p:ph type="body" sz="quarter" idx="13"/>
          </p:nvPr>
        </p:nvSpPr>
        <p:spPr/>
        <p:txBody>
          <a:bodyPr/>
          <a:lstStyle/>
          <a:p>
            <a:r>
              <a:rPr lang="en-IN" dirty="0">
                <a:ea typeface="ＭＳ Ｐゴシック"/>
              </a:rPr>
              <a:t>Risk Assessment of LLMs</a:t>
            </a:r>
          </a:p>
        </p:txBody>
      </p:sp>
      <p:sp>
        <p:nvSpPr>
          <p:cNvPr id="3" name="Rectangle 2">
            <a:extLst>
              <a:ext uri="{FF2B5EF4-FFF2-40B4-BE49-F238E27FC236}">
                <a16:creationId xmlns:a16="http://schemas.microsoft.com/office/drawing/2014/main" id="{679F4587-B9B6-80EA-0AB3-0B4E04A29D05}"/>
              </a:ext>
            </a:extLst>
          </p:cNvPr>
          <p:cNvSpPr/>
          <p:nvPr/>
        </p:nvSpPr>
        <p:spPr>
          <a:xfrm>
            <a:off x="2716590" y="961571"/>
            <a:ext cx="5519057" cy="435428"/>
          </a:xfrm>
          <a:prstGeom prst="rect">
            <a:avLst/>
          </a:prstGeom>
          <a:solidFill>
            <a:schemeClr val="accent5">
              <a:lumMod val="20000"/>
              <a:lumOff val="80000"/>
            </a:schemeClr>
          </a:solidFill>
          <a:ln w="28575">
            <a:solidFill>
              <a:srgbClr val="20332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r>
              <a:rPr lang="en-US" sz="2400" b="1" dirty="0">
                <a:solidFill>
                  <a:schemeClr val="tx1"/>
                </a:solidFill>
                <a:ea typeface="+mn-lt"/>
                <a:cs typeface="+mn-lt"/>
                <a:hlinkClick r:id="rId2">
                  <a:extLst>
                    <a:ext uri="{A12FA001-AC4F-418D-AE19-62706E023703}">
                      <ahyp:hlinkClr xmlns:ahyp="http://schemas.microsoft.com/office/drawing/2018/hyperlinkcolor" val="tx"/>
                    </a:ext>
                  </a:extLst>
                </a:hlinkClick>
              </a:rPr>
              <a:t>Risk Assessment Tool for Various Sectors</a:t>
            </a:r>
            <a:endParaRPr lang="en-US" sz="2400" b="1" dirty="0">
              <a:solidFill>
                <a:schemeClr val="tx1"/>
              </a:solidFill>
              <a:ea typeface="Calibri"/>
              <a:cs typeface="Calibri"/>
            </a:endParaRPr>
          </a:p>
        </p:txBody>
      </p:sp>
      <p:pic>
        <p:nvPicPr>
          <p:cNvPr id="7" name="Picture 6" descr="A screenshot of a cell phone&#10;&#10;Description automatically generated">
            <a:extLst>
              <a:ext uri="{FF2B5EF4-FFF2-40B4-BE49-F238E27FC236}">
                <a16:creationId xmlns:a16="http://schemas.microsoft.com/office/drawing/2014/main" id="{0432F6CF-1939-728E-0E33-F9DBBA21CB25}"/>
              </a:ext>
            </a:extLst>
          </p:cNvPr>
          <p:cNvPicPr>
            <a:picLocks noChangeAspect="1"/>
          </p:cNvPicPr>
          <p:nvPr/>
        </p:nvPicPr>
        <p:blipFill>
          <a:blip r:embed="rId3"/>
          <a:stretch>
            <a:fillRect/>
          </a:stretch>
        </p:blipFill>
        <p:spPr>
          <a:xfrm>
            <a:off x="1913844" y="1748970"/>
            <a:ext cx="2028825" cy="3499305"/>
          </a:xfrm>
          <a:prstGeom prst="rect">
            <a:avLst/>
          </a:prstGeom>
        </p:spPr>
      </p:pic>
      <p:pic>
        <p:nvPicPr>
          <p:cNvPr id="8" name="Picture 7" descr="A screenshot of a graph&#10;&#10;Description automatically generated">
            <a:extLst>
              <a:ext uri="{FF2B5EF4-FFF2-40B4-BE49-F238E27FC236}">
                <a16:creationId xmlns:a16="http://schemas.microsoft.com/office/drawing/2014/main" id="{3B517346-1EA7-CD0A-7135-DA3ACBCA61B6}"/>
              </a:ext>
            </a:extLst>
          </p:cNvPr>
          <p:cNvPicPr>
            <a:picLocks noChangeAspect="1"/>
          </p:cNvPicPr>
          <p:nvPr/>
        </p:nvPicPr>
        <p:blipFill>
          <a:blip r:embed="rId4"/>
          <a:stretch>
            <a:fillRect/>
          </a:stretch>
        </p:blipFill>
        <p:spPr>
          <a:xfrm>
            <a:off x="4056587" y="1755965"/>
            <a:ext cx="2058912" cy="3503690"/>
          </a:xfrm>
          <a:prstGeom prst="rect">
            <a:avLst/>
          </a:prstGeom>
        </p:spPr>
      </p:pic>
      <p:pic>
        <p:nvPicPr>
          <p:cNvPr id="9" name="Picture 8" descr="A screenshot of a graph&#10;&#10;Description automatically generated">
            <a:extLst>
              <a:ext uri="{FF2B5EF4-FFF2-40B4-BE49-F238E27FC236}">
                <a16:creationId xmlns:a16="http://schemas.microsoft.com/office/drawing/2014/main" id="{846991D3-8E3C-6511-83D6-AB0C63C95384}"/>
              </a:ext>
            </a:extLst>
          </p:cNvPr>
          <p:cNvPicPr>
            <a:picLocks noChangeAspect="1"/>
          </p:cNvPicPr>
          <p:nvPr/>
        </p:nvPicPr>
        <p:blipFill>
          <a:blip r:embed="rId5"/>
          <a:stretch>
            <a:fillRect/>
          </a:stretch>
        </p:blipFill>
        <p:spPr>
          <a:xfrm>
            <a:off x="6473140" y="1669822"/>
            <a:ext cx="1830464" cy="3518355"/>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29E0AEC2-DA5A-ADA5-1D06-97450F271A1A}"/>
              </a:ext>
            </a:extLst>
          </p:cNvPr>
          <p:cNvPicPr>
            <a:picLocks noChangeAspect="1"/>
          </p:cNvPicPr>
          <p:nvPr/>
        </p:nvPicPr>
        <p:blipFill>
          <a:blip r:embed="rId6"/>
          <a:stretch>
            <a:fillRect/>
          </a:stretch>
        </p:blipFill>
        <p:spPr>
          <a:xfrm>
            <a:off x="9562872" y="1709207"/>
            <a:ext cx="1702253" cy="3500061"/>
          </a:xfrm>
          <a:prstGeom prst="rect">
            <a:avLst/>
          </a:prstGeom>
        </p:spPr>
      </p:pic>
      <p:graphicFrame>
        <p:nvGraphicFramePr>
          <p:cNvPr id="11" name="Diagram 10">
            <a:extLst>
              <a:ext uri="{FF2B5EF4-FFF2-40B4-BE49-F238E27FC236}">
                <a16:creationId xmlns:a16="http://schemas.microsoft.com/office/drawing/2014/main" id="{BD362B93-22F1-DD92-6E1E-821D4CF20BB6}"/>
              </a:ext>
            </a:extLst>
          </p:cNvPr>
          <p:cNvGraphicFramePr/>
          <p:nvPr>
            <p:extLst>
              <p:ext uri="{D42A27DB-BD31-4B8C-83A1-F6EECF244321}">
                <p14:modId xmlns:p14="http://schemas.microsoft.com/office/powerpoint/2010/main" val="729568626"/>
              </p:ext>
            </p:extLst>
          </p:nvPr>
        </p:nvGraphicFramePr>
        <p:xfrm>
          <a:off x="1669143" y="4091820"/>
          <a:ext cx="7341808" cy="34761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7" name="Rectangle 16">
            <a:extLst>
              <a:ext uri="{FF2B5EF4-FFF2-40B4-BE49-F238E27FC236}">
                <a16:creationId xmlns:a16="http://schemas.microsoft.com/office/drawing/2014/main" id="{420CD8CF-2F6C-A8DF-43B5-630239FB8447}"/>
              </a:ext>
            </a:extLst>
          </p:cNvPr>
          <p:cNvSpPr/>
          <p:nvPr/>
        </p:nvSpPr>
        <p:spPr>
          <a:xfrm>
            <a:off x="9186333" y="5364237"/>
            <a:ext cx="2455333" cy="1112761"/>
          </a:xfrm>
          <a:prstGeom prst="rect">
            <a:avLst/>
          </a:prstGeom>
          <a:solidFill>
            <a:srgbClr val="1E592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Calibri"/>
              </a:rPr>
              <a:t>Average of the</a:t>
            </a:r>
            <a:r>
              <a:rPr lang="en-US">
                <a:solidFill>
                  <a:schemeClr val="bg1"/>
                </a:solidFill>
                <a:cs typeface="Calibri"/>
              </a:rPr>
              <a:t> </a:t>
            </a:r>
            <a:r>
              <a:rPr lang="en-US" dirty="0">
                <a:solidFill>
                  <a:schemeClr val="bg1"/>
                </a:solidFill>
                <a:cs typeface="Calibri"/>
              </a:rPr>
              <a:t>Scores</a:t>
            </a:r>
          </a:p>
        </p:txBody>
      </p:sp>
      <p:pic>
        <p:nvPicPr>
          <p:cNvPr id="5" name="Picture 4" descr="A screenshot of a phone&#10;&#10;Description automatically generated">
            <a:extLst>
              <a:ext uri="{FF2B5EF4-FFF2-40B4-BE49-F238E27FC236}">
                <a16:creationId xmlns:a16="http://schemas.microsoft.com/office/drawing/2014/main" id="{F72ADD40-5B8A-A9CD-F6C8-6C69AC9E3F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8912" y="1764201"/>
            <a:ext cx="1626162" cy="3468841"/>
          </a:xfrm>
          <a:prstGeom prst="rect">
            <a:avLst/>
          </a:prstGeom>
        </p:spPr>
      </p:pic>
    </p:spTree>
    <p:extLst>
      <p:ext uri="{BB962C8B-B14F-4D97-AF65-F5344CB8AC3E}">
        <p14:creationId xmlns:p14="http://schemas.microsoft.com/office/powerpoint/2010/main" val="3289374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4CB33C-DEA8-D73A-214B-B22F8EC754C4}"/>
              </a:ext>
            </a:extLst>
          </p:cNvPr>
          <p:cNvSpPr>
            <a:spLocks noGrp="1"/>
          </p:cNvSpPr>
          <p:nvPr>
            <p:ph type="body" sz="quarter" idx="13"/>
          </p:nvPr>
        </p:nvSpPr>
        <p:spPr/>
        <p:txBody>
          <a:bodyPr/>
          <a:lstStyle/>
          <a:p>
            <a:r>
              <a:rPr lang="en-IN" dirty="0">
                <a:cs typeface="Calibri"/>
              </a:rPr>
              <a:t>Key Learnings</a:t>
            </a:r>
            <a:endParaRPr lang="en-US" dirty="0"/>
          </a:p>
        </p:txBody>
      </p:sp>
      <p:sp>
        <p:nvSpPr>
          <p:cNvPr id="4" name="TextBox 3">
            <a:extLst>
              <a:ext uri="{FF2B5EF4-FFF2-40B4-BE49-F238E27FC236}">
                <a16:creationId xmlns:a16="http://schemas.microsoft.com/office/drawing/2014/main" id="{4488B1FC-D43D-17F0-AE22-6D67B0E76D8A}"/>
              </a:ext>
            </a:extLst>
          </p:cNvPr>
          <p:cNvSpPr txBox="1"/>
          <p:nvPr/>
        </p:nvSpPr>
        <p:spPr>
          <a:xfrm>
            <a:off x="419101" y="936171"/>
            <a:ext cx="10765970" cy="646331"/>
          </a:xfrm>
          <a:prstGeom prst="rect">
            <a:avLst/>
          </a:prstGeom>
          <a:solidFill>
            <a:schemeClr val="tx1">
              <a:lumMod val="20000"/>
              <a:lumOff val="80000"/>
            </a:schemeClr>
          </a:solidFill>
          <a:ln w="28575">
            <a:solidFill>
              <a:srgbClr val="203324"/>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marL="285750" indent="-285750">
              <a:buFont typeface="Wingdings"/>
              <a:buChar char="Ø"/>
            </a:pPr>
            <a:r>
              <a:rPr lang="en-US" b="1" dirty="0">
                <a:solidFill>
                  <a:schemeClr val="tx1">
                    <a:lumMod val="75000"/>
                  </a:schemeClr>
                </a:solidFill>
                <a:latin typeface="Calibri"/>
                <a:ea typeface="Calibri"/>
                <a:cs typeface="Calibri"/>
              </a:rPr>
              <a:t>LLM Vulnerability Surge: </a:t>
            </a:r>
            <a:r>
              <a:rPr lang="en-US" dirty="0">
                <a:solidFill>
                  <a:schemeClr val="tx1">
                    <a:lumMod val="75000"/>
                  </a:schemeClr>
                </a:solidFill>
                <a:latin typeface="Calibri"/>
                <a:ea typeface="Calibri"/>
                <a:cs typeface="Calibri"/>
              </a:rPr>
              <a:t>Post-ChatGPT 3.5 launch saw a spike in news coverage highlighting LLM vulnerabilities, emphasizing the need for robust security.</a:t>
            </a:r>
            <a:endParaRPr lang="en-US" dirty="0">
              <a:solidFill>
                <a:schemeClr val="tx1">
                  <a:lumMod val="75000"/>
                </a:schemeClr>
              </a:solidFill>
              <a:latin typeface="Calibri"/>
            </a:endParaRPr>
          </a:p>
        </p:txBody>
      </p:sp>
      <p:sp>
        <p:nvSpPr>
          <p:cNvPr id="5" name="Rectangle 4">
            <a:extLst>
              <a:ext uri="{FF2B5EF4-FFF2-40B4-BE49-F238E27FC236}">
                <a16:creationId xmlns:a16="http://schemas.microsoft.com/office/drawing/2014/main" id="{C11FCF3A-92C7-D821-D4A9-9359C05D37B8}"/>
              </a:ext>
            </a:extLst>
          </p:cNvPr>
          <p:cNvSpPr/>
          <p:nvPr/>
        </p:nvSpPr>
        <p:spPr>
          <a:xfrm>
            <a:off x="408214" y="1986642"/>
            <a:ext cx="10776857" cy="642257"/>
          </a:xfrm>
          <a:prstGeom prst="rect">
            <a:avLst/>
          </a:prstGeom>
          <a:solidFill>
            <a:schemeClr val="accent5">
              <a:lumMod val="20000"/>
              <a:lumOff val="80000"/>
            </a:schemeClr>
          </a:solidFill>
          <a:ln w="28575">
            <a:solidFill>
              <a:srgbClr val="20332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marL="285750" indent="-285750">
              <a:buFont typeface="Wingdings"/>
              <a:buChar char="Ø"/>
            </a:pPr>
            <a:r>
              <a:rPr lang="en-US" b="1" dirty="0">
                <a:solidFill>
                  <a:schemeClr val="tx1">
                    <a:lumMod val="75000"/>
                  </a:schemeClr>
                </a:solidFill>
                <a:ea typeface="+mn-lt"/>
                <a:cs typeface="+mn-lt"/>
              </a:rPr>
              <a:t>Proactive Risk Assessment: </a:t>
            </a:r>
            <a:r>
              <a:rPr lang="en-US" dirty="0">
                <a:solidFill>
                  <a:schemeClr val="tx1">
                    <a:lumMod val="75000"/>
                  </a:schemeClr>
                </a:solidFill>
                <a:ea typeface="+mn-lt"/>
                <a:cs typeface="+mn-lt"/>
              </a:rPr>
              <a:t>The surge underscores the importance of tailored risk assessment for AI systems, facilitating proactive threat mitigation.</a:t>
            </a:r>
            <a:endParaRPr lang="en-US" dirty="0">
              <a:solidFill>
                <a:schemeClr val="tx1">
                  <a:lumMod val="75000"/>
                </a:schemeClr>
              </a:solidFill>
              <a:ea typeface="Calibri"/>
              <a:cs typeface="Calibri"/>
            </a:endParaRPr>
          </a:p>
        </p:txBody>
      </p:sp>
      <p:sp>
        <p:nvSpPr>
          <p:cNvPr id="6" name="Rectangle 5">
            <a:extLst>
              <a:ext uri="{FF2B5EF4-FFF2-40B4-BE49-F238E27FC236}">
                <a16:creationId xmlns:a16="http://schemas.microsoft.com/office/drawing/2014/main" id="{C6468B38-4CC5-AC83-5EC8-3DB75A89269B}"/>
              </a:ext>
            </a:extLst>
          </p:cNvPr>
          <p:cNvSpPr/>
          <p:nvPr/>
        </p:nvSpPr>
        <p:spPr>
          <a:xfrm>
            <a:off x="412401" y="3091542"/>
            <a:ext cx="10816631" cy="674914"/>
          </a:xfrm>
          <a:prstGeom prst="rect">
            <a:avLst/>
          </a:prstGeom>
          <a:solidFill>
            <a:schemeClr val="tx1"/>
          </a:solidFill>
          <a:ln w="28575">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marL="285750" indent="-285750">
              <a:buFont typeface="Wingdings"/>
              <a:buChar char="Ø"/>
            </a:pPr>
            <a:r>
              <a:rPr lang="en-US" b="1" dirty="0">
                <a:solidFill>
                  <a:schemeClr val="bg1"/>
                </a:solidFill>
                <a:ea typeface="+mn-lt"/>
                <a:cs typeface="+mn-lt"/>
              </a:rPr>
              <a:t>Dynamic Threat Landscape: </a:t>
            </a:r>
            <a:r>
              <a:rPr lang="en-US" dirty="0">
                <a:solidFill>
                  <a:schemeClr val="bg1"/>
                </a:solidFill>
                <a:ea typeface="+mn-lt"/>
                <a:cs typeface="+mn-lt"/>
              </a:rPr>
              <a:t>Continuous monitoring and adaptation of security measures are vital in response to the dynamic nature of LLM threats.</a:t>
            </a:r>
            <a:endParaRPr lang="en-US" dirty="0">
              <a:solidFill>
                <a:schemeClr val="bg1"/>
              </a:solidFill>
              <a:ea typeface="Calibri"/>
              <a:cs typeface="Calibri"/>
            </a:endParaRPr>
          </a:p>
        </p:txBody>
      </p:sp>
      <p:sp>
        <p:nvSpPr>
          <p:cNvPr id="7" name="Rectangle 6">
            <a:extLst>
              <a:ext uri="{FF2B5EF4-FFF2-40B4-BE49-F238E27FC236}">
                <a16:creationId xmlns:a16="http://schemas.microsoft.com/office/drawing/2014/main" id="{5A55C4DD-46C4-0A84-6C9B-127FFA8BE63D}"/>
              </a:ext>
            </a:extLst>
          </p:cNvPr>
          <p:cNvSpPr/>
          <p:nvPr/>
        </p:nvSpPr>
        <p:spPr>
          <a:xfrm>
            <a:off x="440871" y="4223657"/>
            <a:ext cx="10798628" cy="664029"/>
          </a:xfrm>
          <a:prstGeom prst="rect">
            <a:avLst/>
          </a:prstGeom>
          <a:solidFill>
            <a:schemeClr val="accent5">
              <a:lumMod val="40000"/>
              <a:lumOff val="60000"/>
            </a:schemeClr>
          </a:solidFill>
          <a:ln w="28575">
            <a:solidFill>
              <a:srgbClr val="20332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marL="285750" indent="-285750">
              <a:buFont typeface="Wingdings"/>
              <a:buChar char="Ø"/>
            </a:pPr>
            <a:r>
              <a:rPr lang="en-US" b="1" dirty="0">
                <a:solidFill>
                  <a:srgbClr val="203324"/>
                </a:solidFill>
                <a:ea typeface="+mn-lt"/>
                <a:cs typeface="+mn-lt"/>
              </a:rPr>
              <a:t>Collaboration for Mitigation: </a:t>
            </a:r>
            <a:r>
              <a:rPr lang="en-US" dirty="0">
                <a:solidFill>
                  <a:srgbClr val="203324"/>
                </a:solidFill>
                <a:ea typeface="+mn-lt"/>
                <a:cs typeface="+mn-lt"/>
              </a:rPr>
              <a:t>Industry collaboration and information sharing are crucial for staying ahead of evolving LLM threats.</a:t>
            </a:r>
            <a:endParaRPr lang="en-US" dirty="0">
              <a:solidFill>
                <a:srgbClr val="203324"/>
              </a:solidFill>
              <a:ea typeface="Calibri"/>
              <a:cs typeface="Calibri"/>
            </a:endParaRPr>
          </a:p>
        </p:txBody>
      </p:sp>
      <p:sp>
        <p:nvSpPr>
          <p:cNvPr id="8" name="Rectangle 7">
            <a:extLst>
              <a:ext uri="{FF2B5EF4-FFF2-40B4-BE49-F238E27FC236}">
                <a16:creationId xmlns:a16="http://schemas.microsoft.com/office/drawing/2014/main" id="{4CF1964B-2548-0A38-044C-7AAB0807F6D9}"/>
              </a:ext>
            </a:extLst>
          </p:cNvPr>
          <p:cNvSpPr/>
          <p:nvPr/>
        </p:nvSpPr>
        <p:spPr>
          <a:xfrm>
            <a:off x="408214" y="5301342"/>
            <a:ext cx="10831285" cy="685800"/>
          </a:xfrm>
          <a:prstGeom prst="rect">
            <a:avLst/>
          </a:prstGeom>
          <a:solidFill>
            <a:schemeClr val="tx1">
              <a:lumMod val="20000"/>
              <a:lumOff val="80000"/>
            </a:schemeClr>
          </a:solidFill>
          <a:ln w="28575">
            <a:solidFill>
              <a:srgbClr val="20332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marL="285750" indent="-285750">
              <a:spcBef>
                <a:spcPct val="20000"/>
              </a:spcBef>
              <a:buFont typeface="Wingdings"/>
              <a:buChar char="Ø"/>
            </a:pPr>
            <a:r>
              <a:rPr lang="en-US" b="1" dirty="0">
                <a:solidFill>
                  <a:srgbClr val="203324"/>
                </a:solidFill>
                <a:latin typeface="Calibri"/>
                <a:ea typeface="Calibri"/>
                <a:cs typeface="Arial"/>
              </a:rPr>
              <a:t>Ethical Deployment Focus: </a:t>
            </a:r>
            <a:r>
              <a:rPr lang="en-US" dirty="0">
                <a:solidFill>
                  <a:srgbClr val="203324"/>
                </a:solidFill>
                <a:latin typeface="Calibri"/>
                <a:ea typeface="Calibri"/>
                <a:cs typeface="Arial"/>
              </a:rPr>
              <a:t>The rise in attacks underscores the importance of ethical AI deployment practices to ensure responsible use of AI technologies.</a:t>
            </a:r>
            <a:endParaRPr lang="en-US" dirty="0">
              <a:solidFill>
                <a:srgbClr val="203324"/>
              </a:solidFill>
              <a:latin typeface="Calibri"/>
              <a:ea typeface="Calibri"/>
              <a:cs typeface="Calibri"/>
            </a:endParaRPr>
          </a:p>
        </p:txBody>
      </p:sp>
    </p:spTree>
    <p:extLst>
      <p:ext uri="{BB962C8B-B14F-4D97-AF65-F5344CB8AC3E}">
        <p14:creationId xmlns:p14="http://schemas.microsoft.com/office/powerpoint/2010/main" val="1456197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B02BD1-0F40-E535-E5FB-5BD8B71CC072}"/>
              </a:ext>
            </a:extLst>
          </p:cNvPr>
          <p:cNvSpPr>
            <a:spLocks noGrp="1"/>
          </p:cNvSpPr>
          <p:nvPr>
            <p:ph type="body" sz="quarter" idx="13"/>
          </p:nvPr>
        </p:nvSpPr>
        <p:spPr/>
        <p:txBody>
          <a:bodyPr/>
          <a:lstStyle/>
          <a:p>
            <a:r>
              <a:rPr lang="en-US" dirty="0">
                <a:ea typeface="ＭＳ Ｐゴシック"/>
              </a:rPr>
              <a:t>Q &amp; A</a:t>
            </a:r>
            <a:endParaRPr lang="en-US" dirty="0"/>
          </a:p>
        </p:txBody>
      </p:sp>
      <p:sp>
        <p:nvSpPr>
          <p:cNvPr id="4" name="TextBox 3">
            <a:extLst>
              <a:ext uri="{FF2B5EF4-FFF2-40B4-BE49-F238E27FC236}">
                <a16:creationId xmlns:a16="http://schemas.microsoft.com/office/drawing/2014/main" id="{8CB4116D-81DB-AADC-216B-84900EE5E177}"/>
              </a:ext>
            </a:extLst>
          </p:cNvPr>
          <p:cNvSpPr txBox="1"/>
          <p:nvPr/>
        </p:nvSpPr>
        <p:spPr>
          <a:xfrm>
            <a:off x="873370" y="2379786"/>
            <a:ext cx="983566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latin typeface="Calibri"/>
                <a:ea typeface="ＭＳ Ｐゴシック"/>
                <a:cs typeface="Segoe UI"/>
              </a:rPr>
              <a:t>Thank you! ​</a:t>
            </a:r>
          </a:p>
          <a:p>
            <a:pPr algn="ctr"/>
            <a:r>
              <a:rPr lang="en-US" sz="6000" b="1" dirty="0">
                <a:latin typeface="Calibri"/>
                <a:ea typeface="ＭＳ Ｐゴシック"/>
                <a:cs typeface="Segoe UI"/>
              </a:rPr>
              <a:t>Q &amp; A</a:t>
            </a:r>
          </a:p>
        </p:txBody>
      </p:sp>
    </p:spTree>
    <p:extLst>
      <p:ext uri="{BB962C8B-B14F-4D97-AF65-F5344CB8AC3E}">
        <p14:creationId xmlns:p14="http://schemas.microsoft.com/office/powerpoint/2010/main" val="3895933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51548C-814A-1FF1-66AD-5DA2ACB13067}"/>
              </a:ext>
            </a:extLst>
          </p:cNvPr>
          <p:cNvSpPr>
            <a:spLocks noGrp="1"/>
          </p:cNvSpPr>
          <p:nvPr>
            <p:ph type="body" sz="quarter" idx="13"/>
          </p:nvPr>
        </p:nvSpPr>
        <p:spPr/>
        <p:txBody>
          <a:bodyPr/>
          <a:lstStyle/>
          <a:p>
            <a:r>
              <a:rPr lang="en-US" dirty="0"/>
              <a:t>Project Goals</a:t>
            </a:r>
          </a:p>
        </p:txBody>
      </p:sp>
      <p:sp>
        <p:nvSpPr>
          <p:cNvPr id="4" name="TextBox 3">
            <a:extLst>
              <a:ext uri="{FF2B5EF4-FFF2-40B4-BE49-F238E27FC236}">
                <a16:creationId xmlns:a16="http://schemas.microsoft.com/office/drawing/2014/main" id="{1AB3950B-3F51-8083-4A3E-4AEA81BD6400}"/>
              </a:ext>
            </a:extLst>
          </p:cNvPr>
          <p:cNvSpPr txBox="1"/>
          <p:nvPr/>
        </p:nvSpPr>
        <p:spPr>
          <a:xfrm>
            <a:off x="2637691" y="785446"/>
            <a:ext cx="5286191" cy="584775"/>
          </a:xfrm>
          <a:prstGeom prst="rect">
            <a:avLst/>
          </a:prstGeom>
          <a:solidFill>
            <a:srgbClr val="1E5929"/>
          </a:solidFill>
          <a:ln>
            <a:solidFill>
              <a:schemeClr val="accent5">
                <a:lumMod val="60000"/>
                <a:lumOff val="40000"/>
              </a:schemeClr>
            </a:solidFill>
          </a:ln>
        </p:spPr>
        <p:txBody>
          <a:bodyPr wrap="none" lIns="91440" tIns="45720" rIns="91440" bIns="45720" rtlCol="0" anchor="t">
            <a:spAutoFit/>
          </a:bodyPr>
          <a:lstStyle/>
          <a:p>
            <a:r>
              <a:rPr lang="en-US" sz="3200" b="1" dirty="0">
                <a:solidFill>
                  <a:srgbClr val="FFFFFF"/>
                </a:solidFill>
                <a:latin typeface="+mj-lt"/>
                <a:ea typeface="ＭＳ Ｐゴシック"/>
                <a:cs typeface="Calibri"/>
              </a:rPr>
              <a:t>Large Language Models(LLMs)</a:t>
            </a:r>
            <a:endParaRPr lang="en-US" sz="3200">
              <a:solidFill>
                <a:srgbClr val="FFFFFF"/>
              </a:solidFill>
            </a:endParaRPr>
          </a:p>
        </p:txBody>
      </p:sp>
      <p:sp>
        <p:nvSpPr>
          <p:cNvPr id="5" name="TextBox 4">
            <a:extLst>
              <a:ext uri="{FF2B5EF4-FFF2-40B4-BE49-F238E27FC236}">
                <a16:creationId xmlns:a16="http://schemas.microsoft.com/office/drawing/2014/main" id="{D4971E1F-F65F-B20D-E2DC-31C8E1D0AD0A}"/>
              </a:ext>
            </a:extLst>
          </p:cNvPr>
          <p:cNvSpPr txBox="1"/>
          <p:nvPr/>
        </p:nvSpPr>
        <p:spPr>
          <a:xfrm>
            <a:off x="412801" y="4884553"/>
            <a:ext cx="3403060" cy="1754326"/>
          </a:xfrm>
          <a:prstGeom prst="rect">
            <a:avLst/>
          </a:prstGeom>
          <a:noFill/>
        </p:spPr>
        <p:txBody>
          <a:bodyPr wrap="square" lIns="91440" tIns="45720" rIns="91440" bIns="45720" rtlCol="0" anchor="t">
            <a:spAutoFit/>
          </a:bodyPr>
          <a:lstStyle/>
          <a:p>
            <a:r>
              <a:rPr lang="en-US" sz="2400" dirty="0">
                <a:latin typeface="Calibri"/>
                <a:ea typeface="ＭＳ Ｐゴシック"/>
              </a:rPr>
              <a:t>Example: </a:t>
            </a:r>
            <a:r>
              <a:rPr lang="en-US" dirty="0">
                <a:latin typeface="Calibri"/>
                <a:ea typeface="ＭＳ Ｐゴシック"/>
              </a:rPr>
              <a:t> </a:t>
            </a:r>
            <a:endParaRPr lang="en-US" dirty="0"/>
          </a:p>
          <a:p>
            <a:endParaRPr lang="en-US" dirty="0"/>
          </a:p>
          <a:p>
            <a:pPr marL="285750" indent="-285750">
              <a:buFont typeface="Wingdings" panose="020B0604020202020204" pitchFamily="34" charset="0"/>
              <a:buChar char="Ø"/>
            </a:pPr>
            <a:r>
              <a:rPr lang="en-US" sz="2200" dirty="0">
                <a:latin typeface="Calibri"/>
                <a:ea typeface="ＭＳ Ｐゴシック"/>
              </a:rPr>
              <a:t>ChatGPT by OpenAI</a:t>
            </a:r>
          </a:p>
          <a:p>
            <a:pPr marL="285750" indent="-285750">
              <a:buFont typeface="Wingdings" panose="020B0604020202020204" pitchFamily="34" charset="0"/>
              <a:buChar char="Ø"/>
            </a:pPr>
            <a:r>
              <a:rPr lang="en-US" sz="2200" dirty="0">
                <a:latin typeface="Calibri"/>
                <a:ea typeface="ＭＳ Ｐゴシック"/>
              </a:rPr>
              <a:t>Llama by Meta</a:t>
            </a:r>
          </a:p>
          <a:p>
            <a:pPr marL="285750" indent="-285750">
              <a:buFont typeface="Wingdings" panose="020B0604020202020204" pitchFamily="34" charset="0"/>
              <a:buChar char="Ø"/>
            </a:pPr>
            <a:r>
              <a:rPr lang="en-US" sz="2200" dirty="0">
                <a:latin typeface="Calibri"/>
                <a:ea typeface="ＭＳ Ｐゴシック"/>
              </a:rPr>
              <a:t>Gemini by Google</a:t>
            </a:r>
          </a:p>
        </p:txBody>
      </p:sp>
      <p:pic>
        <p:nvPicPr>
          <p:cNvPr id="9" name="Graphic 8">
            <a:extLst>
              <a:ext uri="{FF2B5EF4-FFF2-40B4-BE49-F238E27FC236}">
                <a16:creationId xmlns:a16="http://schemas.microsoft.com/office/drawing/2014/main" id="{DEE3F296-3AFA-5F04-E98B-BF0AA5D025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17877" y="1710474"/>
            <a:ext cx="2960077" cy="3335214"/>
          </a:xfrm>
          <a:prstGeom prst="rect">
            <a:avLst/>
          </a:prstGeom>
        </p:spPr>
      </p:pic>
      <p:sp>
        <p:nvSpPr>
          <p:cNvPr id="3" name="Pentagon 19">
            <a:extLst>
              <a:ext uri="{FF2B5EF4-FFF2-40B4-BE49-F238E27FC236}">
                <a16:creationId xmlns:a16="http://schemas.microsoft.com/office/drawing/2014/main" id="{E8DACF92-7C6F-D0EC-E7B9-B64B22D6DD15}"/>
              </a:ext>
            </a:extLst>
          </p:cNvPr>
          <p:cNvSpPr/>
          <p:nvPr/>
        </p:nvSpPr>
        <p:spPr>
          <a:xfrm>
            <a:off x="410309" y="2271717"/>
            <a:ext cx="5888352" cy="661723"/>
          </a:xfrm>
          <a:prstGeom prst="homePlate">
            <a:avLst/>
          </a:prstGeom>
          <a:solidFill>
            <a:schemeClr val="accent5">
              <a:lumMod val="20000"/>
              <a:lumOff val="80000"/>
            </a:schemeClr>
          </a:solidFill>
          <a:ln w="28575">
            <a:solidFill>
              <a:srgbClr val="203324"/>
            </a:solidFill>
            <a:extLst>
              <a:ext uri="{C807C97D-BFC1-408E-A445-0C87EB9F89A2}">
                <ask:lineSketchStyleProps xmlns:ask="http://schemas.microsoft.com/office/drawing/2018/sketchyshapes" sd="758701268">
                  <a:custGeom>
                    <a:avLst/>
                    <a:gdLst>
                      <a:gd name="connsiteX0" fmla="*/ 0 w 5296338"/>
                      <a:gd name="connsiteY0" fmla="*/ 0 h 515185"/>
                      <a:gd name="connsiteX1" fmla="*/ 5038746 w 5296338"/>
                      <a:gd name="connsiteY1" fmla="*/ 0 h 515185"/>
                      <a:gd name="connsiteX2" fmla="*/ 5296338 w 5296338"/>
                      <a:gd name="connsiteY2" fmla="*/ 257593 h 515185"/>
                      <a:gd name="connsiteX3" fmla="*/ 5038746 w 5296338"/>
                      <a:gd name="connsiteY3" fmla="*/ 515185 h 515185"/>
                      <a:gd name="connsiteX4" fmla="*/ 0 w 5296338"/>
                      <a:gd name="connsiteY4" fmla="*/ 515185 h 515185"/>
                      <a:gd name="connsiteX5" fmla="*/ 0 w 5296338"/>
                      <a:gd name="connsiteY5" fmla="*/ 0 h 515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6338" h="515185" fill="none" extrusionOk="0">
                        <a:moveTo>
                          <a:pt x="0" y="0"/>
                        </a:moveTo>
                        <a:cubicBezTo>
                          <a:pt x="2155834" y="107560"/>
                          <a:pt x="3985508" y="73222"/>
                          <a:pt x="5038746" y="0"/>
                        </a:cubicBezTo>
                        <a:cubicBezTo>
                          <a:pt x="5109403" y="87979"/>
                          <a:pt x="5229227" y="203786"/>
                          <a:pt x="5296338" y="257593"/>
                        </a:cubicBezTo>
                        <a:cubicBezTo>
                          <a:pt x="5257445" y="337160"/>
                          <a:pt x="5158767" y="427432"/>
                          <a:pt x="5038746" y="515185"/>
                        </a:cubicBezTo>
                        <a:cubicBezTo>
                          <a:pt x="3785152" y="363453"/>
                          <a:pt x="1068768" y="414940"/>
                          <a:pt x="0" y="515185"/>
                        </a:cubicBezTo>
                        <a:cubicBezTo>
                          <a:pt x="-31911" y="450444"/>
                          <a:pt x="-12880" y="98235"/>
                          <a:pt x="0" y="0"/>
                        </a:cubicBezTo>
                        <a:close/>
                      </a:path>
                      <a:path w="5296338" h="515185" stroke="0" extrusionOk="0">
                        <a:moveTo>
                          <a:pt x="0" y="0"/>
                        </a:moveTo>
                        <a:cubicBezTo>
                          <a:pt x="1255657" y="-116956"/>
                          <a:pt x="3323327" y="39414"/>
                          <a:pt x="5038746" y="0"/>
                        </a:cubicBezTo>
                        <a:cubicBezTo>
                          <a:pt x="5120408" y="38849"/>
                          <a:pt x="5164167" y="149769"/>
                          <a:pt x="5296338" y="257593"/>
                        </a:cubicBezTo>
                        <a:cubicBezTo>
                          <a:pt x="5172067" y="340826"/>
                          <a:pt x="5068492" y="479949"/>
                          <a:pt x="5038746" y="515185"/>
                        </a:cubicBezTo>
                        <a:cubicBezTo>
                          <a:pt x="2620600" y="445763"/>
                          <a:pt x="1274562" y="513396"/>
                          <a:pt x="0" y="515185"/>
                        </a:cubicBezTo>
                        <a:cubicBezTo>
                          <a:pt x="-41237" y="353273"/>
                          <a:pt x="29064" y="14892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marL="342900" indent="-342900">
              <a:buFont typeface="Wingdings"/>
              <a:buChar char="Ø"/>
            </a:pPr>
            <a:r>
              <a:rPr lang="en-US" sz="2000" b="1" dirty="0">
                <a:solidFill>
                  <a:schemeClr val="tx1">
                    <a:lumMod val="50000"/>
                  </a:schemeClr>
                </a:solidFill>
                <a:latin typeface="Calibri"/>
                <a:ea typeface="ＭＳ Ｐゴシック"/>
                <a:cs typeface="Calibri"/>
              </a:rPr>
              <a:t>LLMs</a:t>
            </a:r>
            <a:r>
              <a:rPr lang="en-US" sz="2000" b="1" dirty="0">
                <a:solidFill>
                  <a:schemeClr val="tx1">
                    <a:lumMod val="50000"/>
                  </a:schemeClr>
                </a:solidFill>
                <a:latin typeface="Calibri"/>
                <a:ea typeface="ＭＳ Ｐゴシック"/>
              </a:rPr>
              <a:t> are advanced artificial intelligence systems.</a:t>
            </a:r>
            <a:endParaRPr lang="en-US" sz="2000" b="1" dirty="0">
              <a:solidFill>
                <a:schemeClr val="tx1">
                  <a:lumMod val="50000"/>
                </a:schemeClr>
              </a:solidFill>
              <a:cs typeface="Calibri"/>
            </a:endParaRPr>
          </a:p>
        </p:txBody>
      </p:sp>
      <p:sp>
        <p:nvSpPr>
          <p:cNvPr id="6" name="Pentagon 20">
            <a:extLst>
              <a:ext uri="{FF2B5EF4-FFF2-40B4-BE49-F238E27FC236}">
                <a16:creationId xmlns:a16="http://schemas.microsoft.com/office/drawing/2014/main" id="{13710CC0-18FE-64F4-6EC6-8CDB76408547}"/>
              </a:ext>
            </a:extLst>
          </p:cNvPr>
          <p:cNvSpPr/>
          <p:nvPr/>
        </p:nvSpPr>
        <p:spPr>
          <a:xfrm>
            <a:off x="406401" y="3106929"/>
            <a:ext cx="7521766" cy="641783"/>
          </a:xfrm>
          <a:prstGeom prst="homePlate">
            <a:avLst/>
          </a:prstGeom>
          <a:solidFill>
            <a:schemeClr val="accent5">
              <a:lumMod val="40000"/>
              <a:lumOff val="60000"/>
            </a:schemeClr>
          </a:solidFill>
          <a:ln w="28575">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marL="342900" indent="-342900">
              <a:buFont typeface="Wingdings"/>
              <a:buChar char="Ø"/>
            </a:pPr>
            <a:r>
              <a:rPr lang="en-US" sz="2000" b="1" dirty="0">
                <a:solidFill>
                  <a:schemeClr val="tx1">
                    <a:lumMod val="50000"/>
                  </a:schemeClr>
                </a:solidFill>
                <a:latin typeface="Calibri"/>
                <a:ea typeface="ＭＳ Ｐゴシック"/>
              </a:rPr>
              <a:t>They are trained on extensive text data to understand and generate human-like language.</a:t>
            </a:r>
            <a:endParaRPr lang="en-US" sz="2000" b="1">
              <a:solidFill>
                <a:schemeClr val="tx1">
                  <a:lumMod val="50000"/>
                </a:schemeClr>
              </a:solidFill>
              <a:cs typeface="Calibri"/>
            </a:endParaRPr>
          </a:p>
        </p:txBody>
      </p:sp>
      <p:sp>
        <p:nvSpPr>
          <p:cNvPr id="7" name="Pentagon 21">
            <a:extLst>
              <a:ext uri="{FF2B5EF4-FFF2-40B4-BE49-F238E27FC236}">
                <a16:creationId xmlns:a16="http://schemas.microsoft.com/office/drawing/2014/main" id="{0BE78A1D-33BD-6C6B-8EBF-E3D060133EDA}"/>
              </a:ext>
            </a:extLst>
          </p:cNvPr>
          <p:cNvSpPr/>
          <p:nvPr/>
        </p:nvSpPr>
        <p:spPr>
          <a:xfrm>
            <a:off x="410308" y="3922205"/>
            <a:ext cx="7813431" cy="621323"/>
          </a:xfrm>
          <a:prstGeom prst="homePlate">
            <a:avLst/>
          </a:prstGeom>
          <a:solidFill>
            <a:schemeClr val="accent5">
              <a:lumMod val="60000"/>
              <a:lumOff val="40000"/>
            </a:schemeClr>
          </a:solidFill>
          <a:ln w="28575">
            <a:solidFill>
              <a:srgbClr val="1E5929"/>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marL="342900" indent="-342900">
              <a:buFont typeface="Wingdings"/>
              <a:buChar char="Ø"/>
            </a:pPr>
            <a:r>
              <a:rPr lang="en-US" sz="2000" b="1">
                <a:solidFill>
                  <a:schemeClr val="tx1">
                    <a:lumMod val="50000"/>
                  </a:schemeClr>
                </a:solidFill>
                <a:latin typeface="Calibri"/>
                <a:ea typeface="ＭＳ Ｐゴシック"/>
              </a:rPr>
              <a:t>LLMs are revolutionizing various language-related tasks and </a:t>
            </a:r>
            <a:r>
              <a:rPr lang="en-US" sz="2000" b="1" dirty="0">
                <a:solidFill>
                  <a:schemeClr val="tx1">
                    <a:lumMod val="50000"/>
                  </a:schemeClr>
                </a:solidFill>
                <a:latin typeface="Calibri"/>
                <a:ea typeface="ＭＳ Ｐゴシック"/>
              </a:rPr>
              <a:t>applications.</a:t>
            </a:r>
            <a:endParaRPr lang="en-US" sz="2000" b="1">
              <a:solidFill>
                <a:schemeClr val="tx1">
                  <a:lumMod val="50000"/>
                </a:schemeClr>
              </a:solidFill>
              <a:cs typeface="Calibri"/>
            </a:endParaRPr>
          </a:p>
        </p:txBody>
      </p:sp>
    </p:spTree>
    <p:extLst>
      <p:ext uri="{BB962C8B-B14F-4D97-AF65-F5344CB8AC3E}">
        <p14:creationId xmlns:p14="http://schemas.microsoft.com/office/powerpoint/2010/main" val="2098958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51548C-814A-1FF1-66AD-5DA2ACB13067}"/>
              </a:ext>
            </a:extLst>
          </p:cNvPr>
          <p:cNvSpPr>
            <a:spLocks noGrp="1"/>
          </p:cNvSpPr>
          <p:nvPr>
            <p:ph type="body" sz="quarter" idx="13"/>
          </p:nvPr>
        </p:nvSpPr>
        <p:spPr/>
        <p:txBody>
          <a:bodyPr/>
          <a:lstStyle/>
          <a:p>
            <a:r>
              <a:rPr lang="en-US" dirty="0"/>
              <a:t>Project Goals</a:t>
            </a:r>
          </a:p>
        </p:txBody>
      </p:sp>
      <p:sp>
        <p:nvSpPr>
          <p:cNvPr id="4" name="TextBox 3">
            <a:extLst>
              <a:ext uri="{FF2B5EF4-FFF2-40B4-BE49-F238E27FC236}">
                <a16:creationId xmlns:a16="http://schemas.microsoft.com/office/drawing/2014/main" id="{1AB3950B-3F51-8083-4A3E-4AEA81BD6400}"/>
              </a:ext>
            </a:extLst>
          </p:cNvPr>
          <p:cNvSpPr txBox="1"/>
          <p:nvPr/>
        </p:nvSpPr>
        <p:spPr>
          <a:xfrm>
            <a:off x="3135645" y="867094"/>
            <a:ext cx="4879862" cy="584775"/>
          </a:xfrm>
          <a:prstGeom prst="rect">
            <a:avLst/>
          </a:prstGeom>
          <a:solidFill>
            <a:srgbClr val="1E5929"/>
          </a:solidFill>
          <a:ln>
            <a:solidFill>
              <a:schemeClr val="accent5">
                <a:lumMod val="60000"/>
                <a:lumOff val="40000"/>
              </a:schemeClr>
            </a:solidFill>
          </a:ln>
        </p:spPr>
        <p:txBody>
          <a:bodyPr wrap="none" lIns="91440" tIns="45720" rIns="91440" bIns="45720" rtlCol="0" anchor="t">
            <a:spAutoFit/>
          </a:bodyPr>
          <a:lstStyle/>
          <a:p>
            <a:r>
              <a:rPr lang="en-US" sz="3200" b="1" dirty="0">
                <a:solidFill>
                  <a:srgbClr val="FFFFFF"/>
                </a:solidFill>
                <a:latin typeface="+mj-lt"/>
                <a:ea typeface="ＭＳ Ｐゴシック"/>
              </a:rPr>
              <a:t>Security Concerns with LLM</a:t>
            </a:r>
          </a:p>
        </p:txBody>
      </p:sp>
      <p:sp>
        <p:nvSpPr>
          <p:cNvPr id="5" name="TextBox 4">
            <a:extLst>
              <a:ext uri="{FF2B5EF4-FFF2-40B4-BE49-F238E27FC236}">
                <a16:creationId xmlns:a16="http://schemas.microsoft.com/office/drawing/2014/main" id="{D4971E1F-F65F-B20D-E2DC-31C8E1D0AD0A}"/>
              </a:ext>
            </a:extLst>
          </p:cNvPr>
          <p:cNvSpPr txBox="1"/>
          <p:nvPr/>
        </p:nvSpPr>
        <p:spPr>
          <a:xfrm>
            <a:off x="650381" y="1711911"/>
            <a:ext cx="10528737" cy="1015663"/>
          </a:xfrm>
          <a:prstGeom prst="rect">
            <a:avLst/>
          </a:prstGeom>
          <a:noFill/>
        </p:spPr>
        <p:txBody>
          <a:bodyPr wrap="square" rtlCol="0">
            <a:spAutoFit/>
          </a:bodyPr>
          <a:lstStyle/>
          <a:p>
            <a:r>
              <a:rPr lang="en-US" dirty="0"/>
              <a:t>As the demand for LLM integration into various business systems rises, there emerges an imperative for thorough </a:t>
            </a:r>
            <a:r>
              <a:rPr lang="en-US" sz="2400" b="1" dirty="0"/>
              <a:t>security assessments </a:t>
            </a:r>
            <a:r>
              <a:rPr lang="en-US" dirty="0"/>
              <a:t>to accompany their deployment</a:t>
            </a:r>
          </a:p>
          <a:p>
            <a:r>
              <a:rPr lang="en-US" dirty="0"/>
              <a:t> </a:t>
            </a:r>
          </a:p>
        </p:txBody>
      </p:sp>
      <p:pic>
        <p:nvPicPr>
          <p:cNvPr id="7" name="Graphic 6">
            <a:extLst>
              <a:ext uri="{FF2B5EF4-FFF2-40B4-BE49-F238E27FC236}">
                <a16:creationId xmlns:a16="http://schemas.microsoft.com/office/drawing/2014/main" id="{36C164E0-EA8F-0025-5FBB-1F5CE9A864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1653" y="2773452"/>
            <a:ext cx="1273210" cy="1238323"/>
          </a:xfrm>
          <a:prstGeom prst="rect">
            <a:avLst/>
          </a:prstGeom>
        </p:spPr>
      </p:pic>
      <p:pic>
        <p:nvPicPr>
          <p:cNvPr id="10" name="Graphic 9">
            <a:extLst>
              <a:ext uri="{FF2B5EF4-FFF2-40B4-BE49-F238E27FC236}">
                <a16:creationId xmlns:a16="http://schemas.microsoft.com/office/drawing/2014/main" id="{42B59286-0382-FE08-53F7-29E5CFDF49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72536" y="2609243"/>
            <a:ext cx="1447805" cy="1408132"/>
          </a:xfrm>
          <a:prstGeom prst="rect">
            <a:avLst/>
          </a:prstGeom>
        </p:spPr>
      </p:pic>
      <p:pic>
        <p:nvPicPr>
          <p:cNvPr id="12" name="Graphic 11">
            <a:extLst>
              <a:ext uri="{FF2B5EF4-FFF2-40B4-BE49-F238E27FC236}">
                <a16:creationId xmlns:a16="http://schemas.microsoft.com/office/drawing/2014/main" id="{7F0A2166-0CF1-A189-DFF3-8812ECC881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03956" y="2490911"/>
            <a:ext cx="1447805" cy="1408132"/>
          </a:xfrm>
          <a:prstGeom prst="rect">
            <a:avLst/>
          </a:prstGeom>
        </p:spPr>
      </p:pic>
      <p:grpSp>
        <p:nvGrpSpPr>
          <p:cNvPr id="6" name="Group 5">
            <a:extLst>
              <a:ext uri="{FF2B5EF4-FFF2-40B4-BE49-F238E27FC236}">
                <a16:creationId xmlns:a16="http://schemas.microsoft.com/office/drawing/2014/main" id="{A3F34AAD-5F1E-7D93-4276-891950CA09E0}"/>
              </a:ext>
            </a:extLst>
          </p:cNvPr>
          <p:cNvGrpSpPr/>
          <p:nvPr/>
        </p:nvGrpSpPr>
        <p:grpSpPr>
          <a:xfrm>
            <a:off x="618558" y="4267200"/>
            <a:ext cx="10524274" cy="2554545"/>
            <a:chOff x="498719" y="4314819"/>
            <a:chExt cx="10524274" cy="2554545"/>
          </a:xfrm>
        </p:grpSpPr>
        <p:sp>
          <p:nvSpPr>
            <p:cNvPr id="14" name="TextBox 13">
              <a:extLst>
                <a:ext uri="{FF2B5EF4-FFF2-40B4-BE49-F238E27FC236}">
                  <a16:creationId xmlns:a16="http://schemas.microsoft.com/office/drawing/2014/main" id="{95227069-118A-4530-9D3E-F6A321292362}"/>
                </a:ext>
              </a:extLst>
            </p:cNvPr>
            <p:cNvSpPr txBox="1"/>
            <p:nvPr/>
          </p:nvSpPr>
          <p:spPr>
            <a:xfrm>
              <a:off x="498719" y="4314819"/>
              <a:ext cx="2819400" cy="2308324"/>
            </a:xfrm>
            <a:prstGeom prst="rect">
              <a:avLst/>
            </a:prstGeom>
            <a:noFill/>
          </p:spPr>
          <p:txBody>
            <a:bodyPr wrap="square" rtlCol="0">
              <a:spAutoFit/>
            </a:bodyPr>
            <a:lstStyle/>
            <a:p>
              <a:pPr algn="ctr"/>
              <a:r>
                <a:rPr lang="en-US" sz="2400" b="1" dirty="0"/>
                <a:t>Malwares</a:t>
              </a:r>
            </a:p>
            <a:p>
              <a:pPr algn="ctr"/>
              <a:endParaRPr lang="en-US" sz="2400" b="1" dirty="0"/>
            </a:p>
            <a:p>
              <a:pPr algn="ctr"/>
              <a:r>
                <a:rPr lang="en-US" sz="1600" dirty="0"/>
                <a:t>Malware, malicious software designed to infiltrate and disrupt computer systems, poses a serious threat to LLMs, compromising their functionality and integrity.</a:t>
              </a:r>
            </a:p>
          </p:txBody>
        </p:sp>
        <p:sp>
          <p:nvSpPr>
            <p:cNvPr id="16" name="TextBox 15">
              <a:extLst>
                <a:ext uri="{FF2B5EF4-FFF2-40B4-BE49-F238E27FC236}">
                  <a16:creationId xmlns:a16="http://schemas.microsoft.com/office/drawing/2014/main" id="{625C2EBF-9199-CC85-5D32-31AB73BC60CE}"/>
                </a:ext>
              </a:extLst>
            </p:cNvPr>
            <p:cNvSpPr txBox="1"/>
            <p:nvPr/>
          </p:nvSpPr>
          <p:spPr>
            <a:xfrm>
              <a:off x="4166900" y="4314819"/>
              <a:ext cx="2819400" cy="2062103"/>
            </a:xfrm>
            <a:prstGeom prst="rect">
              <a:avLst/>
            </a:prstGeom>
            <a:noFill/>
          </p:spPr>
          <p:txBody>
            <a:bodyPr wrap="square" lIns="91440" tIns="45720" rIns="91440" bIns="45720" rtlCol="0" anchor="t">
              <a:spAutoFit/>
            </a:bodyPr>
            <a:lstStyle/>
            <a:p>
              <a:pPr algn="ctr"/>
              <a:r>
                <a:rPr lang="en-US" sz="2400" b="1" dirty="0"/>
                <a:t>Model Extraction</a:t>
              </a:r>
            </a:p>
            <a:p>
              <a:pPr algn="ctr"/>
              <a:endParaRPr lang="en-US" sz="2400" b="1" dirty="0"/>
            </a:p>
            <a:p>
              <a:pPr algn="ctr"/>
              <a:r>
                <a:rPr lang="en-US" sz="1600" dirty="0">
                  <a:latin typeface="Calibri"/>
                  <a:ea typeface="ＭＳ Ｐゴシック"/>
                </a:rPr>
                <a:t>Model extraction involves an adversary probing a black box machine learning system to extract the data it was trained on</a:t>
              </a:r>
            </a:p>
          </p:txBody>
        </p:sp>
        <p:sp>
          <p:nvSpPr>
            <p:cNvPr id="17" name="TextBox 16">
              <a:extLst>
                <a:ext uri="{FF2B5EF4-FFF2-40B4-BE49-F238E27FC236}">
                  <a16:creationId xmlns:a16="http://schemas.microsoft.com/office/drawing/2014/main" id="{33E55B9F-21E5-6039-8E8B-706BA4312437}"/>
                </a:ext>
              </a:extLst>
            </p:cNvPr>
            <p:cNvSpPr txBox="1"/>
            <p:nvPr/>
          </p:nvSpPr>
          <p:spPr>
            <a:xfrm>
              <a:off x="8203593" y="4314819"/>
              <a:ext cx="2819400" cy="2554545"/>
            </a:xfrm>
            <a:prstGeom prst="rect">
              <a:avLst/>
            </a:prstGeom>
            <a:noFill/>
          </p:spPr>
          <p:txBody>
            <a:bodyPr wrap="square" lIns="91440" tIns="45720" rIns="91440" bIns="45720" rtlCol="0" anchor="t">
              <a:spAutoFit/>
            </a:bodyPr>
            <a:lstStyle/>
            <a:p>
              <a:pPr algn="ctr"/>
              <a:r>
                <a:rPr lang="en-US" sz="2400" b="1" dirty="0"/>
                <a:t>Hacking</a:t>
              </a:r>
            </a:p>
            <a:p>
              <a:pPr algn="ctr"/>
              <a:endParaRPr lang="en-US" sz="2400" b="1" dirty="0"/>
            </a:p>
            <a:p>
              <a:pPr algn="ctr"/>
              <a:r>
                <a:rPr lang="en-US" sz="1600" dirty="0">
                  <a:latin typeface="Calibri"/>
                  <a:ea typeface="ＭＳ Ｐゴシック"/>
                </a:rPr>
                <a:t>The unauthorized</a:t>
              </a:r>
            </a:p>
            <a:p>
              <a:pPr algn="ctr"/>
              <a:r>
                <a:rPr lang="en-US" sz="1600" dirty="0">
                  <a:latin typeface="Calibri"/>
                  <a:ea typeface="ＭＳ Ｐゴシック"/>
                </a:rPr>
                <a:t>access, manipulation, or exploitation of a Large Language Model system for malicious purposes.</a:t>
              </a:r>
            </a:p>
            <a:p>
              <a:pPr algn="ctr"/>
              <a:endParaRPr lang="en-US" sz="1600" dirty="0">
                <a:highlight>
                  <a:srgbClr val="FFFF00"/>
                </a:highlight>
                <a:latin typeface="Calibri"/>
                <a:ea typeface="ＭＳ Ｐゴシック"/>
              </a:endParaRPr>
            </a:p>
            <a:p>
              <a:pPr algn="ctr"/>
              <a:endParaRPr lang="en-US" sz="1600" dirty="0">
                <a:highlight>
                  <a:srgbClr val="FFFF00"/>
                </a:highlight>
                <a:latin typeface="Calibri"/>
                <a:ea typeface="ＭＳ Ｐゴシック"/>
              </a:endParaRPr>
            </a:p>
          </p:txBody>
        </p:sp>
      </p:grpSp>
    </p:spTree>
    <p:extLst>
      <p:ext uri="{BB962C8B-B14F-4D97-AF65-F5344CB8AC3E}">
        <p14:creationId xmlns:p14="http://schemas.microsoft.com/office/powerpoint/2010/main" val="1200716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51548C-814A-1FF1-66AD-5DA2ACB13067}"/>
              </a:ext>
            </a:extLst>
          </p:cNvPr>
          <p:cNvSpPr>
            <a:spLocks noGrp="1"/>
          </p:cNvSpPr>
          <p:nvPr>
            <p:ph type="body" sz="quarter" idx="13"/>
          </p:nvPr>
        </p:nvSpPr>
        <p:spPr/>
        <p:txBody>
          <a:bodyPr/>
          <a:lstStyle/>
          <a:p>
            <a:r>
              <a:rPr lang="en-US" dirty="0"/>
              <a:t>Project Goals</a:t>
            </a:r>
          </a:p>
        </p:txBody>
      </p:sp>
      <p:sp>
        <p:nvSpPr>
          <p:cNvPr id="4" name="TextBox 3">
            <a:extLst>
              <a:ext uri="{FF2B5EF4-FFF2-40B4-BE49-F238E27FC236}">
                <a16:creationId xmlns:a16="http://schemas.microsoft.com/office/drawing/2014/main" id="{1AB3950B-3F51-8083-4A3E-4AEA81BD6400}"/>
              </a:ext>
            </a:extLst>
          </p:cNvPr>
          <p:cNvSpPr txBox="1"/>
          <p:nvPr/>
        </p:nvSpPr>
        <p:spPr>
          <a:xfrm>
            <a:off x="3959853" y="890685"/>
            <a:ext cx="3356280" cy="584775"/>
          </a:xfrm>
          <a:prstGeom prst="rect">
            <a:avLst/>
          </a:prstGeom>
          <a:solidFill>
            <a:schemeClr val="tx1">
              <a:lumMod val="50000"/>
            </a:schemeClr>
          </a:solidFill>
          <a:ln>
            <a:solidFill>
              <a:schemeClr val="accent5">
                <a:lumMod val="60000"/>
                <a:lumOff val="40000"/>
              </a:schemeClr>
            </a:solidFill>
          </a:ln>
        </p:spPr>
        <p:txBody>
          <a:bodyPr wrap="square" lIns="91440" tIns="45720" rIns="91440" bIns="45720" rtlCol="0" anchor="t">
            <a:spAutoFit/>
          </a:bodyPr>
          <a:lstStyle/>
          <a:p>
            <a:pPr algn="ctr"/>
            <a:r>
              <a:rPr lang="en-US" sz="3200" b="1" dirty="0">
                <a:solidFill>
                  <a:srgbClr val="FFFFFF"/>
                </a:solidFill>
                <a:latin typeface="Calibri"/>
                <a:cs typeface="Calibri"/>
              </a:rPr>
              <a:t>Project Goals</a:t>
            </a:r>
            <a:endParaRPr lang="en-US" sz="3200">
              <a:solidFill>
                <a:srgbClr val="FFFFFF"/>
              </a:solidFill>
              <a:latin typeface="Calibri"/>
              <a:cs typeface="Calibri"/>
            </a:endParaRPr>
          </a:p>
        </p:txBody>
      </p:sp>
      <p:graphicFrame>
        <p:nvGraphicFramePr>
          <p:cNvPr id="5" name="Diagram 4">
            <a:extLst>
              <a:ext uri="{FF2B5EF4-FFF2-40B4-BE49-F238E27FC236}">
                <a16:creationId xmlns:a16="http://schemas.microsoft.com/office/drawing/2014/main" id="{FBDBF787-5960-BE26-F79D-BBA6B2E5ACA0}"/>
              </a:ext>
            </a:extLst>
          </p:cNvPr>
          <p:cNvGraphicFramePr/>
          <p:nvPr>
            <p:extLst>
              <p:ext uri="{D42A27DB-BD31-4B8C-83A1-F6EECF244321}">
                <p14:modId xmlns:p14="http://schemas.microsoft.com/office/powerpoint/2010/main" val="2925350917"/>
              </p:ext>
            </p:extLst>
          </p:nvPr>
        </p:nvGraphicFramePr>
        <p:xfrm>
          <a:off x="533400" y="1864043"/>
          <a:ext cx="10642600" cy="42742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8">
            <a:extLst>
              <a:ext uri="{FF2B5EF4-FFF2-40B4-BE49-F238E27FC236}">
                <a16:creationId xmlns:a16="http://schemas.microsoft.com/office/drawing/2014/main" id="{F2E98587-6609-4636-5BA0-6652E76DB90D}"/>
              </a:ext>
            </a:extLst>
          </p:cNvPr>
          <p:cNvSpPr txBox="1"/>
          <p:nvPr/>
        </p:nvSpPr>
        <p:spPr>
          <a:xfrm>
            <a:off x="4953000" y="4327816"/>
            <a:ext cx="6019800" cy="1477328"/>
          </a:xfrm>
          <a:prstGeom prst="rect">
            <a:avLst/>
          </a:prstGeom>
          <a:solidFill>
            <a:schemeClr val="tx1">
              <a:lumMod val="75000"/>
            </a:schemeClr>
          </a:solidFill>
        </p:spPr>
        <p:txBody>
          <a:bodyPr wrap="square" lIns="91440" tIns="45720" rIns="91440" bIns="45720" rtlCol="0" anchor="t">
            <a:spAutoFit/>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marL="285750" indent="-285750">
              <a:buFont typeface="Wingdings" pitchFamily="2" charset="2"/>
              <a:buChar char="Ø"/>
            </a:pPr>
            <a:r>
              <a:rPr lang="en-US" sz="1800" b="1" i="0" u="none" strike="noStrike" dirty="0">
                <a:solidFill>
                  <a:schemeClr val="bg1"/>
                </a:solidFill>
                <a:effectLst/>
                <a:latin typeface="Calibri"/>
                <a:ea typeface="ＭＳ Ｐゴシック"/>
              </a:rPr>
              <a:t>The development of an industry-specific risk matrix enables organizations to prioritize mitigation efforts based on the severity and likelihood of potential attacks, empowering them to navigate the complexities of LLM integration with confidence and resilience</a:t>
            </a:r>
            <a:r>
              <a:rPr lang="en-US" sz="1800" b="1" i="0" dirty="0">
                <a:solidFill>
                  <a:schemeClr val="bg1"/>
                </a:solidFill>
                <a:effectLst/>
                <a:latin typeface="Calibri"/>
                <a:ea typeface="ＭＳ Ｐゴシック"/>
              </a:rPr>
              <a:t>​.</a:t>
            </a:r>
            <a:endParaRPr lang="en-US" b="1" dirty="0">
              <a:solidFill>
                <a:schemeClr val="bg1"/>
              </a:solidFill>
              <a:latin typeface="Calibri"/>
              <a:ea typeface="ＭＳ Ｐゴシック"/>
            </a:endParaRPr>
          </a:p>
        </p:txBody>
      </p:sp>
      <p:sp>
        <p:nvSpPr>
          <p:cNvPr id="7" name="TextBox 9">
            <a:extLst>
              <a:ext uri="{FF2B5EF4-FFF2-40B4-BE49-F238E27FC236}">
                <a16:creationId xmlns:a16="http://schemas.microsoft.com/office/drawing/2014/main" id="{611882E4-8377-81B7-EE1F-C8F8FD55F3FE}"/>
              </a:ext>
            </a:extLst>
          </p:cNvPr>
          <p:cNvSpPr txBox="1"/>
          <p:nvPr/>
        </p:nvSpPr>
        <p:spPr>
          <a:xfrm>
            <a:off x="3733800" y="3086659"/>
            <a:ext cx="7162800" cy="1200329"/>
          </a:xfrm>
          <a:prstGeom prst="rect">
            <a:avLst/>
          </a:prstGeom>
          <a:solidFill>
            <a:srgbClr val="A4E079"/>
          </a:solidFill>
        </p:spPr>
        <p:txBody>
          <a:bodyPr wrap="square" lIns="91440" tIns="45720" rIns="91440" bIns="45720" rtlCol="0" anchor="t">
            <a:spAutoFit/>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marL="285750" indent="-285750">
              <a:buFont typeface="Wingdings" pitchFamily="2" charset="2"/>
              <a:buChar char="Ø"/>
            </a:pPr>
            <a:r>
              <a:rPr lang="en-US" sz="1800" b="1" i="0" u="none" strike="noStrike" dirty="0">
                <a:solidFill>
                  <a:srgbClr val="000000"/>
                </a:solidFill>
                <a:effectLst/>
                <a:latin typeface="Calibri"/>
                <a:ea typeface="ＭＳ Ｐゴシック"/>
              </a:rPr>
              <a:t>The development of an industry-specific risk matrix enables organizations to prioritize mitigation efforts based on the severity and likelihood of potential attacks, empowering them to navigate the complexities of LLM integration with confidence and resilience.</a:t>
            </a:r>
            <a:r>
              <a:rPr lang="en-US" sz="1800" b="1" i="0" dirty="0">
                <a:solidFill>
                  <a:srgbClr val="000000"/>
                </a:solidFill>
                <a:effectLst/>
                <a:latin typeface="Calibri"/>
                <a:ea typeface="ＭＳ Ｐゴシック"/>
              </a:rPr>
              <a:t>​</a:t>
            </a:r>
            <a:endParaRPr lang="en-US" b="1" dirty="0">
              <a:solidFill>
                <a:srgbClr val="000000"/>
              </a:solidFill>
              <a:latin typeface="Calibri"/>
              <a:ea typeface="ＭＳ Ｐゴシック"/>
            </a:endParaRPr>
          </a:p>
        </p:txBody>
      </p:sp>
      <p:sp>
        <p:nvSpPr>
          <p:cNvPr id="8" name="TextBox 10">
            <a:extLst>
              <a:ext uri="{FF2B5EF4-FFF2-40B4-BE49-F238E27FC236}">
                <a16:creationId xmlns:a16="http://schemas.microsoft.com/office/drawing/2014/main" id="{FB34FAE7-4E50-198A-DD1E-66DB70412744}"/>
              </a:ext>
            </a:extLst>
          </p:cNvPr>
          <p:cNvSpPr txBox="1"/>
          <p:nvPr/>
        </p:nvSpPr>
        <p:spPr>
          <a:xfrm>
            <a:off x="2895600" y="1845502"/>
            <a:ext cx="6985000" cy="1200329"/>
          </a:xfrm>
          <a:prstGeom prst="rect">
            <a:avLst/>
          </a:prstGeom>
          <a:solidFill>
            <a:schemeClr val="accent5">
              <a:lumMod val="40000"/>
              <a:lumOff val="60000"/>
            </a:schemeClr>
          </a:solidFill>
        </p:spPr>
        <p:txBody>
          <a:bodyPr wrap="square" lIns="91440" tIns="45720" rIns="91440" bIns="45720" rtlCol="0" anchor="t">
            <a:spAutoFit/>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marL="285750" indent="-285750">
              <a:buFont typeface="Wingdings" pitchFamily="2" charset="2"/>
              <a:buChar char="Ø"/>
            </a:pPr>
            <a:r>
              <a:rPr lang="en-US" sz="1800" b="1" i="0" u="none" dirty="0">
                <a:solidFill>
                  <a:srgbClr val="000000"/>
                </a:solidFill>
                <a:latin typeface="Calibri"/>
                <a:ea typeface="ＭＳ Ｐゴシック"/>
              </a:rPr>
              <a:t>By analyzing known attack vectors and innovating tailored risk assessment methodologies, industries can proactively address security concerns, thereby minimizing the risk of data breaches, misinformation dissemination, and other malicious activities.</a:t>
            </a:r>
            <a:r>
              <a:rPr lang="en-US" sz="1800" b="1" i="0" dirty="0">
                <a:solidFill>
                  <a:srgbClr val="000000"/>
                </a:solidFill>
                <a:latin typeface="Calibri"/>
                <a:ea typeface="ＭＳ Ｐゴシック"/>
              </a:rPr>
              <a:t>​</a:t>
            </a:r>
            <a:endParaRPr lang="en-US" sz="1800" b="1" dirty="0">
              <a:solidFill>
                <a:srgbClr val="000000"/>
              </a:solidFill>
              <a:latin typeface="Calibri"/>
              <a:ea typeface="ＭＳ Ｐゴシック"/>
            </a:endParaRPr>
          </a:p>
        </p:txBody>
      </p:sp>
    </p:spTree>
    <p:extLst>
      <p:ext uri="{BB962C8B-B14F-4D97-AF65-F5344CB8AC3E}">
        <p14:creationId xmlns:p14="http://schemas.microsoft.com/office/powerpoint/2010/main" val="3949592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51548C-814A-1FF1-66AD-5DA2ACB13067}"/>
              </a:ext>
            </a:extLst>
          </p:cNvPr>
          <p:cNvSpPr>
            <a:spLocks noGrp="1"/>
          </p:cNvSpPr>
          <p:nvPr>
            <p:ph type="body" sz="quarter" idx="13"/>
          </p:nvPr>
        </p:nvSpPr>
        <p:spPr/>
        <p:txBody>
          <a:bodyPr/>
          <a:lstStyle/>
          <a:p>
            <a:pPr algn="l"/>
            <a:r>
              <a:rPr lang="en-IN" b="1" i="0" u="none" strike="noStrike" dirty="0">
                <a:solidFill>
                  <a:srgbClr val="ECECEC"/>
                </a:solidFill>
                <a:effectLst/>
                <a:latin typeface="Söhne"/>
              </a:rPr>
              <a:t>Understanding Risk Assessment</a:t>
            </a:r>
          </a:p>
        </p:txBody>
      </p:sp>
      <p:sp>
        <p:nvSpPr>
          <p:cNvPr id="4" name="TextBox 3">
            <a:extLst>
              <a:ext uri="{FF2B5EF4-FFF2-40B4-BE49-F238E27FC236}">
                <a16:creationId xmlns:a16="http://schemas.microsoft.com/office/drawing/2014/main" id="{1AB3950B-3F51-8083-4A3E-4AEA81BD6400}"/>
              </a:ext>
            </a:extLst>
          </p:cNvPr>
          <p:cNvSpPr txBox="1"/>
          <p:nvPr/>
        </p:nvSpPr>
        <p:spPr>
          <a:xfrm>
            <a:off x="3502821" y="767973"/>
            <a:ext cx="4153060" cy="584775"/>
          </a:xfrm>
          <a:prstGeom prst="rect">
            <a:avLst/>
          </a:prstGeom>
          <a:solidFill>
            <a:schemeClr val="accent5">
              <a:lumMod val="20000"/>
              <a:lumOff val="80000"/>
            </a:schemeClr>
          </a:solidFill>
          <a:ln>
            <a:solidFill>
              <a:srgbClr val="1E5929"/>
            </a:solidFill>
          </a:ln>
        </p:spPr>
        <p:txBody>
          <a:bodyPr wrap="none" lIns="91440" tIns="45720" rIns="91440" bIns="45720" rtlCol="0" anchor="t">
            <a:spAutoFit/>
          </a:bodyPr>
          <a:lstStyle/>
          <a:p>
            <a:r>
              <a:rPr lang="en-US" sz="3200" b="1" dirty="0">
                <a:latin typeface="+mj-lt"/>
                <a:ea typeface="ＭＳ Ｐゴシック"/>
              </a:rPr>
              <a:t>Increase in LLM Attacks</a:t>
            </a:r>
          </a:p>
        </p:txBody>
      </p:sp>
      <p:sp>
        <p:nvSpPr>
          <p:cNvPr id="3" name="TextBox 2">
            <a:extLst>
              <a:ext uri="{FF2B5EF4-FFF2-40B4-BE49-F238E27FC236}">
                <a16:creationId xmlns:a16="http://schemas.microsoft.com/office/drawing/2014/main" id="{887CB57D-BED5-1D0D-75C9-1CBDC49B2654}"/>
              </a:ext>
            </a:extLst>
          </p:cNvPr>
          <p:cNvSpPr txBox="1"/>
          <p:nvPr/>
        </p:nvSpPr>
        <p:spPr>
          <a:xfrm>
            <a:off x="7294757" y="2285380"/>
            <a:ext cx="3881243" cy="2800767"/>
          </a:xfrm>
          <a:prstGeom prst="rect">
            <a:avLst/>
          </a:prstGeom>
          <a:solidFill>
            <a:schemeClr val="accent5">
              <a:lumMod val="20000"/>
              <a:lumOff val="80000"/>
            </a:schemeClr>
          </a:solidFill>
        </p:spPr>
        <p:txBody>
          <a:bodyPr wrap="square" lIns="91440" tIns="45720" rIns="91440" bIns="45720" rtlCol="0" anchor="t">
            <a:spAutoFit/>
          </a:bodyPr>
          <a:lstStyle/>
          <a:p>
            <a:r>
              <a:rPr lang="en-US" sz="2400" b="1" dirty="0">
                <a:latin typeface="Calibri"/>
                <a:ea typeface="ＭＳ Ｐゴシック"/>
              </a:rPr>
              <a:t>Following the launch of ChatGPT 3.5 in </a:t>
            </a:r>
            <a:r>
              <a:rPr lang="en-US" sz="2800" b="1" dirty="0">
                <a:solidFill>
                  <a:schemeClr val="bg1"/>
                </a:solidFill>
                <a:highlight>
                  <a:srgbClr val="008000"/>
                </a:highlight>
                <a:latin typeface="Calibri"/>
                <a:ea typeface="ＭＳ Ｐゴシック"/>
              </a:rPr>
              <a:t>November 2022</a:t>
            </a:r>
            <a:r>
              <a:rPr lang="en-US" sz="2400" b="1" dirty="0">
                <a:latin typeface="Calibri"/>
                <a:ea typeface="ＭＳ Ｐゴシック"/>
              </a:rPr>
              <a:t>, there has been a notable increase in news articles reporting on attacks targeting Large Language Models (LLMs).</a:t>
            </a:r>
            <a:endParaRPr lang="en-US" dirty="0"/>
          </a:p>
        </p:txBody>
      </p:sp>
      <p:graphicFrame>
        <p:nvGraphicFramePr>
          <p:cNvPr id="11" name="Chart 10">
            <a:extLst>
              <a:ext uri="{FF2B5EF4-FFF2-40B4-BE49-F238E27FC236}">
                <a16:creationId xmlns:a16="http://schemas.microsoft.com/office/drawing/2014/main" id="{D2F03443-8B15-C650-383E-5F2A0682CCBE}"/>
              </a:ext>
            </a:extLst>
          </p:cNvPr>
          <p:cNvGraphicFramePr/>
          <p:nvPr>
            <p:extLst>
              <p:ext uri="{D42A27DB-BD31-4B8C-83A1-F6EECF244321}">
                <p14:modId xmlns:p14="http://schemas.microsoft.com/office/powerpoint/2010/main" val="1346621579"/>
              </p:ext>
            </p:extLst>
          </p:nvPr>
        </p:nvGraphicFramePr>
        <p:xfrm>
          <a:off x="627096" y="1697439"/>
          <a:ext cx="6553200" cy="4780630"/>
        </p:xfrm>
        <a:graphic>
          <a:graphicData uri="http://schemas.openxmlformats.org/drawingml/2006/chart">
            <c:chart xmlns:c="http://schemas.openxmlformats.org/drawingml/2006/chart" xmlns:r="http://schemas.openxmlformats.org/officeDocument/2006/relationships" r:id="rId2"/>
          </a:graphicData>
        </a:graphic>
      </p:graphicFrame>
      <p:grpSp>
        <p:nvGrpSpPr>
          <p:cNvPr id="12" name="Group 11">
            <a:extLst>
              <a:ext uri="{FF2B5EF4-FFF2-40B4-BE49-F238E27FC236}">
                <a16:creationId xmlns:a16="http://schemas.microsoft.com/office/drawing/2014/main" id="{C9FB98A0-FFD6-A36D-7530-BB429322CD8F}"/>
              </a:ext>
            </a:extLst>
          </p:cNvPr>
          <p:cNvGrpSpPr/>
          <p:nvPr/>
        </p:nvGrpSpPr>
        <p:grpSpPr>
          <a:xfrm>
            <a:off x="1948960" y="5949176"/>
            <a:ext cx="3401178" cy="369332"/>
            <a:chOff x="2029495" y="5410200"/>
            <a:chExt cx="3007218" cy="369332"/>
          </a:xfrm>
        </p:grpSpPr>
        <p:cxnSp>
          <p:nvCxnSpPr>
            <p:cNvPr id="15" name="Straight Connector 14">
              <a:extLst>
                <a:ext uri="{FF2B5EF4-FFF2-40B4-BE49-F238E27FC236}">
                  <a16:creationId xmlns:a16="http://schemas.microsoft.com/office/drawing/2014/main" id="{25EAE028-051F-77E3-BE46-D0B23C11D4D3}"/>
                </a:ext>
              </a:extLst>
            </p:cNvPr>
            <p:cNvCxnSpPr>
              <a:cxnSpLocks/>
            </p:cNvCxnSpPr>
            <p:nvPr/>
          </p:nvCxnSpPr>
          <p:spPr>
            <a:xfrm>
              <a:off x="2029495" y="5611062"/>
              <a:ext cx="533400" cy="0"/>
            </a:xfrm>
            <a:prstGeom prst="line">
              <a:avLst/>
            </a:prstGeom>
            <a:ln w="22225">
              <a:solidFill>
                <a:schemeClr val="accent1">
                  <a:satMod val="1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2">
              <a:extLst>
                <a:ext uri="{FF2B5EF4-FFF2-40B4-BE49-F238E27FC236}">
                  <a16:creationId xmlns:a16="http://schemas.microsoft.com/office/drawing/2014/main" id="{5BD7C830-F4EF-E0CC-DD19-D4119C969C67}"/>
                </a:ext>
              </a:extLst>
            </p:cNvPr>
            <p:cNvSpPr txBox="1"/>
            <p:nvPr/>
          </p:nvSpPr>
          <p:spPr>
            <a:xfrm>
              <a:off x="2562895" y="5410200"/>
              <a:ext cx="2473818" cy="369332"/>
            </a:xfrm>
            <a:prstGeom prst="rect">
              <a:avLst/>
            </a:prstGeom>
            <a:noFill/>
          </p:spPr>
          <p:txBody>
            <a:bodyPr wrap="none" lIns="91440" tIns="45720" rIns="91440" bIns="45720" rtlCol="0" anchor="t">
              <a:spAutoFit/>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r>
                <a:rPr lang="en-US" b="1" dirty="0">
                  <a:solidFill>
                    <a:srgbClr val="203324"/>
                  </a:solidFill>
                  <a:latin typeface="Calibri"/>
                  <a:ea typeface="ＭＳ Ｐゴシック"/>
                </a:rPr>
                <a:t>= Launch of ChatGPT 3.5</a:t>
              </a:r>
            </a:p>
          </p:txBody>
        </p:sp>
      </p:grpSp>
    </p:spTree>
    <p:extLst>
      <p:ext uri="{BB962C8B-B14F-4D97-AF65-F5344CB8AC3E}">
        <p14:creationId xmlns:p14="http://schemas.microsoft.com/office/powerpoint/2010/main" val="4051866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51548C-814A-1FF1-66AD-5DA2ACB13067}"/>
              </a:ext>
            </a:extLst>
          </p:cNvPr>
          <p:cNvSpPr>
            <a:spLocks noGrp="1"/>
          </p:cNvSpPr>
          <p:nvPr>
            <p:ph type="body" sz="quarter" idx="13"/>
          </p:nvPr>
        </p:nvSpPr>
        <p:spPr/>
        <p:txBody>
          <a:bodyPr/>
          <a:lstStyle/>
          <a:p>
            <a:pPr algn="l"/>
            <a:r>
              <a:rPr lang="en-IN" b="1" i="0" u="none" strike="noStrike" dirty="0">
                <a:solidFill>
                  <a:srgbClr val="ECECEC"/>
                </a:solidFill>
                <a:effectLst/>
                <a:latin typeface="Söhne"/>
              </a:rPr>
              <a:t>Understanding Risk Assessment</a:t>
            </a:r>
          </a:p>
        </p:txBody>
      </p:sp>
      <p:sp>
        <p:nvSpPr>
          <p:cNvPr id="4" name="TextBox 3">
            <a:extLst>
              <a:ext uri="{FF2B5EF4-FFF2-40B4-BE49-F238E27FC236}">
                <a16:creationId xmlns:a16="http://schemas.microsoft.com/office/drawing/2014/main" id="{1AB3950B-3F51-8083-4A3E-4AEA81BD6400}"/>
              </a:ext>
            </a:extLst>
          </p:cNvPr>
          <p:cNvSpPr txBox="1"/>
          <p:nvPr/>
        </p:nvSpPr>
        <p:spPr>
          <a:xfrm>
            <a:off x="3529366" y="722376"/>
            <a:ext cx="4007572" cy="523220"/>
          </a:xfrm>
          <a:prstGeom prst="rect">
            <a:avLst/>
          </a:prstGeom>
          <a:noFill/>
        </p:spPr>
        <p:txBody>
          <a:bodyPr wrap="none" rtlCol="0">
            <a:spAutoFit/>
          </a:bodyPr>
          <a:lstStyle/>
          <a:p>
            <a:r>
              <a:rPr lang="en-US" sz="2800" b="1" dirty="0">
                <a:latin typeface="+mj-lt"/>
              </a:rPr>
              <a:t>What is Risk Assessment?</a:t>
            </a:r>
          </a:p>
        </p:txBody>
      </p:sp>
      <p:sp>
        <p:nvSpPr>
          <p:cNvPr id="5" name="TextBox 4">
            <a:extLst>
              <a:ext uri="{FF2B5EF4-FFF2-40B4-BE49-F238E27FC236}">
                <a16:creationId xmlns:a16="http://schemas.microsoft.com/office/drawing/2014/main" id="{9415BCD7-5D54-6E3D-9846-4B3CB745C85D}"/>
              </a:ext>
            </a:extLst>
          </p:cNvPr>
          <p:cNvSpPr txBox="1"/>
          <p:nvPr/>
        </p:nvSpPr>
        <p:spPr>
          <a:xfrm>
            <a:off x="406401" y="1897743"/>
            <a:ext cx="5848639" cy="1661993"/>
          </a:xfrm>
          <a:prstGeom prst="rect">
            <a:avLst/>
          </a:prstGeom>
          <a:noFill/>
        </p:spPr>
        <p:txBody>
          <a:bodyPr wrap="square" rtlCol="0">
            <a:spAutoFit/>
          </a:bodyPr>
          <a:lstStyle/>
          <a:p>
            <a:r>
              <a:rPr lang="en-US" dirty="0"/>
              <a:t>Risk assessment is a structured process for </a:t>
            </a:r>
            <a:r>
              <a:rPr lang="en-US" sz="2400" b="1" dirty="0"/>
              <a:t>identifying, evaluating, and prioritizing</a:t>
            </a:r>
            <a:r>
              <a:rPr lang="en-US" dirty="0"/>
              <a:t> potential risks associated with LLM implementation, depicted visually through a risk assessment matrix to facilitate targeted mitigation strategies.</a:t>
            </a:r>
          </a:p>
        </p:txBody>
      </p:sp>
      <p:pic>
        <p:nvPicPr>
          <p:cNvPr id="14" name="Picture 13" descr="A diagram of risk assessment matrix&#10;&#10;Description automatically generated">
            <a:extLst>
              <a:ext uri="{FF2B5EF4-FFF2-40B4-BE49-F238E27FC236}">
                <a16:creationId xmlns:a16="http://schemas.microsoft.com/office/drawing/2014/main" id="{43DE14CC-C184-3DFC-FB33-03597202C7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5040" y="1249582"/>
            <a:ext cx="5530559" cy="3962400"/>
          </a:xfrm>
          <a:prstGeom prst="rect">
            <a:avLst/>
          </a:prstGeom>
        </p:spPr>
      </p:pic>
      <p:graphicFrame>
        <p:nvGraphicFramePr>
          <p:cNvPr id="3" name="Diagram 2">
            <a:extLst>
              <a:ext uri="{FF2B5EF4-FFF2-40B4-BE49-F238E27FC236}">
                <a16:creationId xmlns:a16="http://schemas.microsoft.com/office/drawing/2014/main" id="{75CFA734-36B2-F129-9E2B-407ABDA70024}"/>
              </a:ext>
            </a:extLst>
          </p:cNvPr>
          <p:cNvGraphicFramePr/>
          <p:nvPr/>
        </p:nvGraphicFramePr>
        <p:xfrm>
          <a:off x="711200" y="3733801"/>
          <a:ext cx="4699000"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5486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93A7A-E3BF-C24A-D852-DE5062750DB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C440D91-E397-171D-9702-52E63B0135F2}"/>
              </a:ext>
            </a:extLst>
          </p:cNvPr>
          <p:cNvSpPr>
            <a:spLocks noGrp="1"/>
          </p:cNvSpPr>
          <p:nvPr>
            <p:ph type="body" sz="quarter" idx="13"/>
          </p:nvPr>
        </p:nvSpPr>
        <p:spPr/>
        <p:txBody>
          <a:bodyPr/>
          <a:lstStyle/>
          <a:p>
            <a:r>
              <a:rPr lang="en-US" dirty="0">
                <a:ea typeface="+mn-lt"/>
                <a:cs typeface="+mn-lt"/>
              </a:rPr>
              <a:t>Risk assessment</a:t>
            </a:r>
            <a:endParaRPr lang="en-US" dirty="0"/>
          </a:p>
        </p:txBody>
      </p:sp>
      <p:sp>
        <p:nvSpPr>
          <p:cNvPr id="3" name="TextBox 2">
            <a:extLst>
              <a:ext uri="{FF2B5EF4-FFF2-40B4-BE49-F238E27FC236}">
                <a16:creationId xmlns:a16="http://schemas.microsoft.com/office/drawing/2014/main" id="{9B10749D-9614-E808-AE0B-AF3A3D282969}"/>
              </a:ext>
            </a:extLst>
          </p:cNvPr>
          <p:cNvSpPr txBox="1"/>
          <p:nvPr/>
        </p:nvSpPr>
        <p:spPr>
          <a:xfrm>
            <a:off x="406400" y="914400"/>
            <a:ext cx="10362183" cy="461665"/>
          </a:xfrm>
          <a:prstGeom prst="rect">
            <a:avLst/>
          </a:prstGeom>
          <a:noFill/>
        </p:spPr>
        <p:txBody>
          <a:bodyPr wrap="square" lIns="91440" tIns="45720" rIns="91440" bIns="45720" rtlCol="0" anchor="t" anchorCtr="0">
            <a:spAutoFit/>
          </a:bodyPr>
          <a:lstStyle/>
          <a:p>
            <a:pPr algn="ctr"/>
            <a:r>
              <a:rPr lang="en-US" sz="2400" b="1" dirty="0">
                <a:latin typeface="Calibri"/>
                <a:ea typeface="ＭＳ Ｐゴシック"/>
              </a:rPr>
              <a:t>Main Components of Risk Assessment</a:t>
            </a:r>
            <a:endParaRPr lang="en-US" dirty="0"/>
          </a:p>
        </p:txBody>
      </p:sp>
      <p:grpSp>
        <p:nvGrpSpPr>
          <p:cNvPr id="14" name="Group 13">
            <a:extLst>
              <a:ext uri="{FF2B5EF4-FFF2-40B4-BE49-F238E27FC236}">
                <a16:creationId xmlns:a16="http://schemas.microsoft.com/office/drawing/2014/main" id="{DCE06544-0D04-4547-D3F8-27CC12BAC668}"/>
              </a:ext>
            </a:extLst>
          </p:cNvPr>
          <p:cNvGrpSpPr/>
          <p:nvPr/>
        </p:nvGrpSpPr>
        <p:grpSpPr>
          <a:xfrm>
            <a:off x="762000" y="1905000"/>
            <a:ext cx="1365248" cy="4348730"/>
            <a:chOff x="912813" y="1713009"/>
            <a:chExt cx="1365248" cy="4348730"/>
          </a:xfrm>
        </p:grpSpPr>
        <p:pic>
          <p:nvPicPr>
            <p:cNvPr id="7" name="Graphic 6">
              <a:extLst>
                <a:ext uri="{FF2B5EF4-FFF2-40B4-BE49-F238E27FC236}">
                  <a16:creationId xmlns:a16="http://schemas.microsoft.com/office/drawing/2014/main" id="{8FEC522F-FDB1-6669-338F-E5F0DF831429}"/>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813" y="3148787"/>
              <a:ext cx="1365247" cy="1290935"/>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D9DD4191-3CDA-2DEF-A8A6-B3A10729EB97}"/>
                </a:ext>
              </a:extLst>
            </p:cNvPr>
            <p:cNvPicPr>
              <a:picLocks/>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04886" y="1713009"/>
              <a:ext cx="1273175" cy="1290935"/>
            </a:xfrm>
            <a:prstGeom prst="rect">
              <a:avLst/>
            </a:prstGeom>
            <a:noFill/>
          </p:spPr>
        </p:pic>
        <p:pic>
          <p:nvPicPr>
            <p:cNvPr id="12" name="Picture 11" descr="A black background with a black square&#10;&#10;Description automatically generated with medium confidence">
              <a:extLst>
                <a:ext uri="{FF2B5EF4-FFF2-40B4-BE49-F238E27FC236}">
                  <a16:creationId xmlns:a16="http://schemas.microsoft.com/office/drawing/2014/main" id="{3EE51820-1740-B734-7141-CEC660A651A5}"/>
                </a:ext>
              </a:extLst>
            </p:cNvPr>
            <p:cNvPicPr>
              <a:picLocks/>
            </p:cNvPicPr>
            <p:nvPr/>
          </p:nvPicPr>
          <p:blipFill>
            <a:blip r:embed="rId6">
              <a:duotone>
                <a:schemeClr val="accent5">
                  <a:shade val="45000"/>
                  <a:satMod val="135000"/>
                </a:schemeClr>
                <a:prstClr val="white"/>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1004886" y="4770804"/>
              <a:ext cx="1181102" cy="1290935"/>
            </a:xfrm>
            <a:prstGeom prst="rect">
              <a:avLst/>
            </a:prstGeom>
          </p:spPr>
        </p:pic>
      </p:grpSp>
      <p:grpSp>
        <p:nvGrpSpPr>
          <p:cNvPr id="18" name="Group 17">
            <a:extLst>
              <a:ext uri="{FF2B5EF4-FFF2-40B4-BE49-F238E27FC236}">
                <a16:creationId xmlns:a16="http://schemas.microsoft.com/office/drawing/2014/main" id="{515E87AB-406B-6CE0-0BD7-84E51214E2E2}"/>
              </a:ext>
            </a:extLst>
          </p:cNvPr>
          <p:cNvGrpSpPr/>
          <p:nvPr/>
        </p:nvGrpSpPr>
        <p:grpSpPr>
          <a:xfrm>
            <a:off x="3048000" y="1905000"/>
            <a:ext cx="7870372" cy="4277972"/>
            <a:chOff x="3178628" y="1930454"/>
            <a:chExt cx="7870372" cy="4277972"/>
          </a:xfrm>
        </p:grpSpPr>
        <p:sp>
          <p:nvSpPr>
            <p:cNvPr id="15" name="TextBox 14">
              <a:extLst>
                <a:ext uri="{FF2B5EF4-FFF2-40B4-BE49-F238E27FC236}">
                  <a16:creationId xmlns:a16="http://schemas.microsoft.com/office/drawing/2014/main" id="{6C010E36-E073-11EC-134B-F218ECB0AD14}"/>
                </a:ext>
              </a:extLst>
            </p:cNvPr>
            <p:cNvSpPr txBox="1"/>
            <p:nvPr/>
          </p:nvSpPr>
          <p:spPr>
            <a:xfrm>
              <a:off x="3200400" y="1930454"/>
              <a:ext cx="7848600" cy="1200329"/>
            </a:xfrm>
            <a:prstGeom prst="rect">
              <a:avLst/>
            </a:prstGeom>
            <a:noFill/>
          </p:spPr>
          <p:txBody>
            <a:bodyPr wrap="square" rtlCol="0">
              <a:spAutoFit/>
            </a:bodyPr>
            <a:lstStyle/>
            <a:p>
              <a:r>
                <a:rPr lang="en-US" b="1" dirty="0"/>
                <a:t>Threat: </a:t>
              </a:r>
            </a:p>
            <a:p>
              <a:r>
                <a:rPr lang="en-US" dirty="0"/>
                <a:t>A potential cause of an unwanted incident, which may result in harm to a system or organization.</a:t>
              </a:r>
            </a:p>
            <a:p>
              <a:r>
                <a:rPr lang="en-US" b="1" dirty="0" err="1"/>
                <a:t>Eg</a:t>
              </a:r>
              <a:r>
                <a:rPr lang="en-US" dirty="0"/>
                <a:t>: Cyber attacks</a:t>
              </a:r>
            </a:p>
          </p:txBody>
        </p:sp>
        <p:sp>
          <p:nvSpPr>
            <p:cNvPr id="16" name="TextBox 15">
              <a:extLst>
                <a:ext uri="{FF2B5EF4-FFF2-40B4-BE49-F238E27FC236}">
                  <a16:creationId xmlns:a16="http://schemas.microsoft.com/office/drawing/2014/main" id="{CF98290C-35F1-5E32-2E59-780B86B8FE93}"/>
                </a:ext>
              </a:extLst>
            </p:cNvPr>
            <p:cNvSpPr txBox="1"/>
            <p:nvPr/>
          </p:nvSpPr>
          <p:spPr>
            <a:xfrm>
              <a:off x="3178628" y="3431384"/>
              <a:ext cx="7848600" cy="1200329"/>
            </a:xfrm>
            <a:prstGeom prst="rect">
              <a:avLst/>
            </a:prstGeom>
            <a:noFill/>
          </p:spPr>
          <p:txBody>
            <a:bodyPr wrap="square" rtlCol="0">
              <a:spAutoFit/>
            </a:bodyPr>
            <a:lstStyle/>
            <a:p>
              <a:r>
                <a:rPr lang="en-US" b="1" dirty="0"/>
                <a:t>Vulnerability: </a:t>
              </a:r>
            </a:p>
            <a:p>
              <a:r>
                <a:rPr lang="en-US" dirty="0"/>
                <a:t> A weakness or gap in protection efforts that can be exploited by threats to gain unauthorized access or cause harm.</a:t>
              </a:r>
            </a:p>
            <a:p>
              <a:r>
                <a:rPr lang="en-US" b="1" dirty="0" err="1"/>
                <a:t>Eg</a:t>
              </a:r>
              <a:r>
                <a:rPr lang="en-US" dirty="0"/>
                <a:t>: Inadequate security policies</a:t>
              </a:r>
            </a:p>
          </p:txBody>
        </p:sp>
        <p:sp>
          <p:nvSpPr>
            <p:cNvPr id="17" name="TextBox 16">
              <a:extLst>
                <a:ext uri="{FF2B5EF4-FFF2-40B4-BE49-F238E27FC236}">
                  <a16:creationId xmlns:a16="http://schemas.microsoft.com/office/drawing/2014/main" id="{18D22D5E-E073-161D-9E56-B980565743B1}"/>
                </a:ext>
              </a:extLst>
            </p:cNvPr>
            <p:cNvSpPr txBox="1"/>
            <p:nvPr/>
          </p:nvSpPr>
          <p:spPr>
            <a:xfrm>
              <a:off x="3200400" y="5008097"/>
              <a:ext cx="7848600" cy="1200329"/>
            </a:xfrm>
            <a:prstGeom prst="rect">
              <a:avLst/>
            </a:prstGeom>
            <a:noFill/>
          </p:spPr>
          <p:txBody>
            <a:bodyPr wrap="square" rtlCol="0">
              <a:spAutoFit/>
            </a:bodyPr>
            <a:lstStyle/>
            <a:p>
              <a:r>
                <a:rPr lang="en-US" b="1" dirty="0"/>
                <a:t>Consequence: </a:t>
              </a:r>
            </a:p>
            <a:p>
              <a:r>
                <a:rPr lang="en-US" dirty="0"/>
                <a:t>The impact or outcome of an event being realized, affecting the objectives or assets of the organization.</a:t>
              </a:r>
            </a:p>
            <a:p>
              <a:r>
                <a:rPr lang="en-US" b="1" dirty="0" err="1"/>
                <a:t>Eg</a:t>
              </a:r>
              <a:r>
                <a:rPr lang="en-US" dirty="0"/>
                <a:t>: Financial loss</a:t>
              </a:r>
            </a:p>
          </p:txBody>
        </p:sp>
      </p:grpSp>
    </p:spTree>
    <p:extLst>
      <p:ext uri="{BB962C8B-B14F-4D97-AF65-F5344CB8AC3E}">
        <p14:creationId xmlns:p14="http://schemas.microsoft.com/office/powerpoint/2010/main" val="224564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51548C-814A-1FF1-66AD-5DA2ACB13067}"/>
              </a:ext>
            </a:extLst>
          </p:cNvPr>
          <p:cNvSpPr>
            <a:spLocks noGrp="1"/>
          </p:cNvSpPr>
          <p:nvPr>
            <p:ph type="body" sz="quarter" idx="14"/>
          </p:nvPr>
        </p:nvSpPr>
        <p:spPr/>
        <p:txBody>
          <a:bodyPr/>
          <a:lstStyle/>
          <a:p>
            <a:r>
              <a:rPr lang="en-US" sz="2400" b="1" dirty="0">
                <a:ea typeface="ＭＳ Ｐゴシック"/>
              </a:rPr>
              <a:t>VERIS Community Database (VCDB)</a:t>
            </a:r>
          </a:p>
          <a:p>
            <a:pPr algn="ctr"/>
            <a:endParaRPr lang="en-US" sz="2400" b="1" dirty="0"/>
          </a:p>
          <a:p>
            <a:pPr>
              <a:buFont typeface="Arial" panose="020B0604020202020204" pitchFamily="34" charset="0"/>
              <a:buChar char="•"/>
            </a:pPr>
            <a:r>
              <a:rPr lang="en-US" sz="1800" dirty="0"/>
              <a:t>The VERIS VCDB database categorizes cybersecurity incidents, providing a valuable resource for organizations to analyze trends and inform risk mitigation strategies.</a:t>
            </a:r>
          </a:p>
          <a:p>
            <a:pPr>
              <a:buFont typeface="Arial" panose="020B0604020202020204" pitchFamily="34" charset="0"/>
              <a:buChar char="•"/>
            </a:pPr>
            <a:endParaRPr lang="en-US" sz="1800" dirty="0"/>
          </a:p>
          <a:p>
            <a:pPr>
              <a:buFont typeface="Arial" panose="020B0604020202020204" pitchFamily="34" charset="0"/>
              <a:buChar char="•"/>
            </a:pPr>
            <a:r>
              <a:rPr lang="en-US" sz="1800" dirty="0"/>
              <a:t>This database consists of around </a:t>
            </a:r>
            <a:r>
              <a:rPr lang="en-US" sz="2000" b="1" dirty="0"/>
              <a:t>10k records</a:t>
            </a:r>
            <a:r>
              <a:rPr lang="en-US" sz="1800" dirty="0"/>
              <a:t>.</a:t>
            </a:r>
          </a:p>
          <a:p>
            <a:pPr>
              <a:buFont typeface="Arial" panose="020B0604020202020204" pitchFamily="34" charset="0"/>
              <a:buChar char="•"/>
            </a:pPr>
            <a:endParaRPr lang="en-US" sz="1800" dirty="0"/>
          </a:p>
          <a:p>
            <a:pPr>
              <a:buFont typeface="Arial" panose="020B0604020202020204" pitchFamily="34" charset="0"/>
              <a:buChar char="•"/>
            </a:pPr>
            <a:r>
              <a:rPr lang="en-US" sz="1800" dirty="0"/>
              <a:t>We will use this to get the frequency of </a:t>
            </a:r>
            <a:r>
              <a:rPr lang="en-US" sz="2000" b="1" dirty="0"/>
              <a:t>LLM-related attacks</a:t>
            </a:r>
            <a:r>
              <a:rPr lang="en-US" sz="1800" dirty="0"/>
              <a:t>.</a:t>
            </a:r>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sp>
        <p:nvSpPr>
          <p:cNvPr id="6" name="Text Placeholder 5">
            <a:extLst>
              <a:ext uri="{FF2B5EF4-FFF2-40B4-BE49-F238E27FC236}">
                <a16:creationId xmlns:a16="http://schemas.microsoft.com/office/drawing/2014/main" id="{3A2B8943-7FA2-AB36-767B-ACA0CE46AED2}"/>
              </a:ext>
            </a:extLst>
          </p:cNvPr>
          <p:cNvSpPr>
            <a:spLocks noGrp="1"/>
          </p:cNvSpPr>
          <p:nvPr>
            <p:ph type="body" sz="quarter" idx="16"/>
          </p:nvPr>
        </p:nvSpPr>
        <p:spPr/>
        <p:txBody>
          <a:bodyPr/>
          <a:lstStyle/>
          <a:p>
            <a:r>
              <a:rPr lang="en-US">
                <a:ea typeface="ＭＳ Ｐゴシック"/>
              </a:rPr>
              <a:t>Datasets</a:t>
            </a:r>
            <a:r>
              <a:rPr lang="en-US" dirty="0">
                <a:ea typeface="ＭＳ Ｐゴシック"/>
              </a:rPr>
              <a:t> used:</a:t>
            </a:r>
            <a:endParaRPr lang="en-US" dirty="0"/>
          </a:p>
        </p:txBody>
      </p:sp>
      <p:pic>
        <p:nvPicPr>
          <p:cNvPr id="7" name="Picture 6" descr="A table with numbers and lines&#10;&#10;Description automatically generated">
            <a:extLst>
              <a:ext uri="{FF2B5EF4-FFF2-40B4-BE49-F238E27FC236}">
                <a16:creationId xmlns:a16="http://schemas.microsoft.com/office/drawing/2014/main" id="{AB4D3570-FDF7-9068-A5ED-06B568E598EA}"/>
              </a:ext>
            </a:extLst>
          </p:cNvPr>
          <p:cNvPicPr>
            <a:picLocks noChangeAspect="1"/>
          </p:cNvPicPr>
          <p:nvPr/>
        </p:nvPicPr>
        <p:blipFill rotWithShape="1">
          <a:blip r:embed="rId2"/>
          <a:srcRect r="335" b="5017"/>
          <a:stretch/>
        </p:blipFill>
        <p:spPr>
          <a:xfrm>
            <a:off x="5467168" y="919308"/>
            <a:ext cx="5710874" cy="5310733"/>
          </a:xfrm>
          <a:prstGeom prst="rect">
            <a:avLst/>
          </a:prstGeom>
        </p:spPr>
      </p:pic>
    </p:spTree>
    <p:extLst>
      <p:ext uri="{BB962C8B-B14F-4D97-AF65-F5344CB8AC3E}">
        <p14:creationId xmlns:p14="http://schemas.microsoft.com/office/powerpoint/2010/main" val="4287470411"/>
      </p:ext>
    </p:extLst>
  </p:cSld>
  <p:clrMapOvr>
    <a:masterClrMapping/>
  </p:clrMapOvr>
</p:sld>
</file>

<file path=ppt/theme/theme1.xml><?xml version="1.0" encoding="utf-8"?>
<a:theme xmlns:a="http://schemas.openxmlformats.org/drawingml/2006/main" name="MasonBrand.pxtx">
  <a:themeElements>
    <a:clrScheme name="Custom 6">
      <a:dk1>
        <a:srgbClr val="116020"/>
      </a:dk1>
      <a:lt1>
        <a:sysClr val="window" lastClr="FFFFFF"/>
      </a:lt1>
      <a:dk2>
        <a:srgbClr val="1E6E86"/>
      </a:dk2>
      <a:lt2>
        <a:srgbClr val="C5D1D7"/>
      </a:lt2>
      <a:accent1>
        <a:srgbClr val="990B01"/>
      </a:accent1>
      <a:accent2>
        <a:srgbClr val="DFBD17"/>
      </a:accent2>
      <a:accent3>
        <a:srgbClr val="99611F"/>
      </a:accent3>
      <a:accent4>
        <a:srgbClr val="8C7B70"/>
      </a:accent4>
      <a:accent5>
        <a:srgbClr val="719920"/>
      </a:accent5>
      <a:accent6>
        <a:srgbClr val="EE6D17"/>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2135</Words>
  <Application>Microsoft Macintosh PowerPoint</Application>
  <PresentationFormat>Widescreen</PresentationFormat>
  <Paragraphs>295</Paragraphs>
  <Slides>29</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ＭＳ Ｐゴシック</vt:lpstr>
      <vt:lpstr>Arial</vt:lpstr>
      <vt:lpstr>Arial,Sans-Serif</vt:lpstr>
      <vt:lpstr>Calibri</vt:lpstr>
      <vt:lpstr>Helvetica</vt:lpstr>
      <vt:lpstr>Söhne</vt:lpstr>
      <vt:lpstr>Times New Roman</vt:lpstr>
      <vt:lpstr>Wingdings</vt:lpstr>
      <vt:lpstr>MasonBrand.pxtx</vt:lpstr>
      <vt:lpstr>LLM Risk Navigator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4 (Interim #2) Status Update</dc:title>
  <dc:creator/>
  <cp:lastModifiedBy/>
  <cp:revision>737</cp:revision>
  <dcterms:created xsi:type="dcterms:W3CDTF">2010-04-19T20:44:32Z</dcterms:created>
  <dcterms:modified xsi:type="dcterms:W3CDTF">2024-05-04T04:14:28Z</dcterms:modified>
</cp:coreProperties>
</file>